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95" r:id="rId3"/>
    <p:sldId id="367" r:id="rId4"/>
    <p:sldId id="347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75" r:id="rId15"/>
    <p:sldId id="352" r:id="rId16"/>
    <p:sldId id="393" r:id="rId17"/>
    <p:sldId id="328" r:id="rId18"/>
  </p:sldIdLst>
  <p:sldSz cx="9144000" cy="6858000" type="screen4x3"/>
  <p:notesSz cx="6858000" cy="9144000"/>
  <p:custDataLst>
    <p:tags r:id="rId20"/>
  </p:custData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00863D"/>
    <a:srgbClr val="00CC99"/>
    <a:srgbClr val="003300"/>
    <a:srgbClr val="9966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86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24ECCB-56F3-4324-9886-12B9EEF04C0E}" type="datetimeFigureOut">
              <a:rPr lang="en-GB"/>
              <a:pPr>
                <a:defRPr/>
              </a:pPr>
              <a:t>16/11/2015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GB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8008E0-5172-478B-A325-13691CD7A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448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28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48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39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8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71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EDFE-3A89-4423-A1D7-E96E710BACA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961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52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5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23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40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31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05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92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28EA0-9F9A-4579-ABF3-3E813F4958D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2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BEF4-FC4A-4EFA-A506-AB287E61E194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278D-6294-4586-AFFC-904C44670A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5626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7904-6898-4C3F-8872-4750137B97BB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32C3-6A41-4F01-93D6-DD27985442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4458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2C2F-5A60-40B8-BA09-5D91B6361A40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E025-7C9D-44CB-AFE3-B1EB59A214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8722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65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94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77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66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4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185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626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20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89ED-3DE6-4892-99E2-363D7C8EE78B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7ABF-52DD-4E28-9362-A69E29C513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50237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992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799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C6F2-CE81-4F1D-B679-0A647DE802B4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F1BC-AB01-4223-8AED-2074B9395E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376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731B-4CB0-4040-BFC5-DEC050F8B79B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719A-7A4F-405B-BA05-367AC69471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7362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4278-D875-45E4-83D5-F4FDC77BA474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2474-AA3A-4C68-976E-80C1C0A163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148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9B6-0AA8-4A29-8D8C-5D540BBF6F1F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6385-A7C3-4C62-9819-5C6693B94D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7468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8B77-9E82-4EA4-B330-B7756BB3A14D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213A-601C-449F-ACDA-244078F466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579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ADCC-AEEB-4215-AB7F-0BA9E22F63BC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C6E2-5160-44F5-AA9E-33624BD40B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8955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B7F3-FC13-4339-91AC-7699BD05B372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B8A6-FF97-404C-94F7-EF33F9C210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7659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901D2-1BA5-4B6F-941C-D46B5031B67F}" type="datetimeFigureOut">
              <a:rPr lang="hu-HU"/>
              <a:pPr>
                <a:defRPr/>
              </a:pPr>
              <a:t>2015.11.16.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0ABF6-4165-4B99-8443-639C1F6BF3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2015.11.16.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60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emf"/><Relationship Id="rId4" Type="http://schemas.openxmlformats.org/officeDocument/2006/relationships/image" Target="../media/image1.jpeg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1472212" y="1985517"/>
            <a:ext cx="620275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3200" b="1" cap="all" dirty="0">
                <a:solidFill>
                  <a:schemeClr val="tx2">
                    <a:lumMod val="75000"/>
                  </a:schemeClr>
                </a:solidFill>
              </a:rPr>
              <a:t>INTRODUCTION OF GENERAL </a:t>
            </a:r>
            <a:r>
              <a:rPr lang="hu-HU" sz="3200" b="1" cap="all" dirty="0" smtClean="0">
                <a:solidFill>
                  <a:schemeClr val="tx2">
                    <a:lumMod val="75000"/>
                  </a:schemeClr>
                </a:solidFill>
              </a:rPr>
              <a:t>REGISTRY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549467" y="3583718"/>
            <a:ext cx="21387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Péter Hegyi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églalap 3"/>
          <p:cNvSpPr>
            <a:spLocks noChangeArrowheads="1"/>
          </p:cNvSpPr>
          <p:nvPr/>
        </p:nvSpPr>
        <p:spPr bwMode="auto">
          <a:xfrm>
            <a:off x="2604294" y="4809054"/>
            <a:ext cx="3887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b="1" dirty="0" err="1">
                <a:solidFill>
                  <a:srgbClr val="0070C0"/>
                </a:solidFill>
              </a:rPr>
              <a:t>on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behalf</a:t>
            </a:r>
            <a:r>
              <a:rPr lang="hu-HU" b="1" dirty="0">
                <a:solidFill>
                  <a:srgbClr val="0070C0"/>
                </a:solidFill>
              </a:rPr>
              <a:t> of</a:t>
            </a:r>
          </a:p>
          <a:p>
            <a:pPr algn="ctr" eaLnBrk="1" hangingPunct="1"/>
            <a:r>
              <a:rPr lang="hu-HU" b="1" dirty="0" err="1">
                <a:solidFill>
                  <a:srgbClr val="0070C0"/>
                </a:solidFill>
              </a:rPr>
              <a:t>the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Hungarian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Pancreatic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Study</a:t>
            </a:r>
            <a:r>
              <a:rPr lang="hu-HU" b="1" dirty="0">
                <a:solidFill>
                  <a:srgbClr val="0070C0"/>
                </a:solidFill>
              </a:rPr>
              <a:t> Group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818415" y="438626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Chair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of HPSG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615160" y="4083050"/>
            <a:ext cx="200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SZEGED,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HUNGARY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711050" y="725449"/>
            <a:ext cx="22029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962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abadkézi sokszög 2"/>
          <p:cNvSpPr/>
          <p:nvPr/>
        </p:nvSpPr>
        <p:spPr>
          <a:xfrm>
            <a:off x="4427984" y="2139278"/>
            <a:ext cx="3215363" cy="3960287"/>
          </a:xfrm>
          <a:custGeom>
            <a:avLst/>
            <a:gdLst>
              <a:gd name="connsiteX0" fmla="*/ 505475 w 3215363"/>
              <a:gd name="connsiteY0" fmla="*/ 2135492 h 3960287"/>
              <a:gd name="connsiteX1" fmla="*/ 589696 w 3215363"/>
              <a:gd name="connsiteY1" fmla="*/ 2424249 h 3960287"/>
              <a:gd name="connsiteX2" fmla="*/ 385159 w 3215363"/>
              <a:gd name="connsiteY2" fmla="*/ 2604723 h 3960287"/>
              <a:gd name="connsiteX3" fmla="*/ 529538 w 3215363"/>
              <a:gd name="connsiteY3" fmla="*/ 2785197 h 3960287"/>
              <a:gd name="connsiteX4" fmla="*/ 625791 w 3215363"/>
              <a:gd name="connsiteY4" fmla="*/ 2929576 h 3960287"/>
              <a:gd name="connsiteX5" fmla="*/ 553601 w 3215363"/>
              <a:gd name="connsiteY5" fmla="*/ 3110049 h 3960287"/>
              <a:gd name="connsiteX6" fmla="*/ 818296 w 3215363"/>
              <a:gd name="connsiteY6" fmla="*/ 3362713 h 3960287"/>
              <a:gd name="connsiteX7" fmla="*/ 998770 w 3215363"/>
              <a:gd name="connsiteY7" fmla="*/ 3651471 h 3960287"/>
              <a:gd name="connsiteX8" fmla="*/ 1203307 w 3215363"/>
              <a:gd name="connsiteY8" fmla="*/ 3940228 h 3960287"/>
              <a:gd name="connsiteX9" fmla="*/ 1299559 w 3215363"/>
              <a:gd name="connsiteY9" fmla="*/ 3916165 h 3960287"/>
              <a:gd name="connsiteX10" fmla="*/ 1395812 w 3215363"/>
              <a:gd name="connsiteY10" fmla="*/ 3759755 h 3960287"/>
              <a:gd name="connsiteX11" fmla="*/ 1191275 w 3215363"/>
              <a:gd name="connsiteY11" fmla="*/ 3495060 h 3960287"/>
              <a:gd name="connsiteX12" fmla="*/ 1600349 w 3215363"/>
              <a:gd name="connsiteY12" fmla="*/ 3446934 h 3960287"/>
              <a:gd name="connsiteX13" fmla="*/ 1720665 w 3215363"/>
              <a:gd name="connsiteY13" fmla="*/ 3374744 h 3960287"/>
              <a:gd name="connsiteX14" fmla="*/ 1648475 w 3215363"/>
              <a:gd name="connsiteY14" fmla="*/ 3182239 h 3960287"/>
              <a:gd name="connsiteX15" fmla="*/ 1732696 w 3215363"/>
              <a:gd name="connsiteY15" fmla="*/ 2725039 h 3960287"/>
              <a:gd name="connsiteX16" fmla="*/ 1877075 w 3215363"/>
              <a:gd name="connsiteY16" fmla="*/ 2833323 h 3960287"/>
              <a:gd name="connsiteX17" fmla="*/ 2141770 w 3215363"/>
              <a:gd name="connsiteY17" fmla="*/ 2881449 h 3960287"/>
              <a:gd name="connsiteX18" fmla="*/ 2213959 w 3215363"/>
              <a:gd name="connsiteY18" fmla="*/ 2592692 h 3960287"/>
              <a:gd name="connsiteX19" fmla="*/ 2502717 w 3215363"/>
              <a:gd name="connsiteY19" fmla="*/ 2833323 h 3960287"/>
              <a:gd name="connsiteX20" fmla="*/ 2899759 w 3215363"/>
              <a:gd name="connsiteY20" fmla="*/ 2773165 h 3960287"/>
              <a:gd name="connsiteX21" fmla="*/ 3212580 w 3215363"/>
              <a:gd name="connsiteY21" fmla="*/ 2761134 h 3960287"/>
              <a:gd name="connsiteX22" fmla="*/ 3044138 w 3215363"/>
              <a:gd name="connsiteY22" fmla="*/ 2568628 h 3960287"/>
              <a:gd name="connsiteX23" fmla="*/ 2887728 w 3215363"/>
              <a:gd name="connsiteY23" fmla="*/ 2376123 h 3960287"/>
              <a:gd name="connsiteX24" fmla="*/ 2923822 w 3215363"/>
              <a:gd name="connsiteY24" fmla="*/ 2123460 h 3960287"/>
              <a:gd name="connsiteX25" fmla="*/ 2683191 w 3215363"/>
              <a:gd name="connsiteY25" fmla="*/ 1858765 h 3960287"/>
              <a:gd name="connsiteX26" fmla="*/ 2791475 w 3215363"/>
              <a:gd name="connsiteY26" fmla="*/ 1618134 h 3960287"/>
              <a:gd name="connsiteX27" fmla="*/ 3140391 w 3215363"/>
              <a:gd name="connsiteY27" fmla="*/ 1485786 h 3960287"/>
              <a:gd name="connsiteX28" fmla="*/ 3152422 w 3215363"/>
              <a:gd name="connsiteY28" fmla="*/ 1281249 h 3960287"/>
              <a:gd name="connsiteX29" fmla="*/ 2863665 w 3215363"/>
              <a:gd name="connsiteY29" fmla="*/ 1197028 h 3960287"/>
              <a:gd name="connsiteX30" fmla="*/ 2743349 w 3215363"/>
              <a:gd name="connsiteY30" fmla="*/ 1160934 h 3960287"/>
              <a:gd name="connsiteX31" fmla="*/ 2502717 w 3215363"/>
              <a:gd name="connsiteY31" fmla="*/ 775923 h 3960287"/>
              <a:gd name="connsiteX32" fmla="*/ 2334275 w 3215363"/>
              <a:gd name="connsiteY32" fmla="*/ 535292 h 3960287"/>
              <a:gd name="connsiteX33" fmla="*/ 2358338 w 3215363"/>
              <a:gd name="connsiteY33" fmla="*/ 354818 h 3960287"/>
              <a:gd name="connsiteX34" fmla="*/ 2310212 w 3215363"/>
              <a:gd name="connsiteY34" fmla="*/ 54028 h 3960287"/>
              <a:gd name="connsiteX35" fmla="*/ 2021454 w 3215363"/>
              <a:gd name="connsiteY35" fmla="*/ 5902 h 3960287"/>
              <a:gd name="connsiteX36" fmla="*/ 1816917 w 3215363"/>
              <a:gd name="connsiteY36" fmla="*/ 126218 h 3960287"/>
              <a:gd name="connsiteX37" fmla="*/ 1816917 w 3215363"/>
              <a:gd name="connsiteY37" fmla="*/ 318723 h 3960287"/>
              <a:gd name="connsiteX38" fmla="*/ 1600349 w 3215363"/>
              <a:gd name="connsiteY38" fmla="*/ 571386 h 3960287"/>
              <a:gd name="connsiteX39" fmla="*/ 1564254 w 3215363"/>
              <a:gd name="connsiteY39" fmla="*/ 703734 h 3960287"/>
              <a:gd name="connsiteX40" fmla="*/ 1492065 w 3215363"/>
              <a:gd name="connsiteY40" fmla="*/ 872176 h 3960287"/>
              <a:gd name="connsiteX41" fmla="*/ 1359717 w 3215363"/>
              <a:gd name="connsiteY41" fmla="*/ 932334 h 3960287"/>
              <a:gd name="connsiteX42" fmla="*/ 1299559 w 3215363"/>
              <a:gd name="connsiteY42" fmla="*/ 775923 h 3960287"/>
              <a:gd name="connsiteX43" fmla="*/ 1528159 w 3215363"/>
              <a:gd name="connsiteY43" fmla="*/ 739828 h 3960287"/>
              <a:gd name="connsiteX44" fmla="*/ 1371749 w 3215363"/>
              <a:gd name="connsiteY44" fmla="*/ 547323 h 3960287"/>
              <a:gd name="connsiteX45" fmla="*/ 1022833 w 3215363"/>
              <a:gd name="connsiteY45" fmla="*/ 559355 h 3960287"/>
              <a:gd name="connsiteX46" fmla="*/ 890486 w 3215363"/>
              <a:gd name="connsiteY46" fmla="*/ 499197 h 3960287"/>
              <a:gd name="connsiteX47" fmla="*/ 565633 w 3215363"/>
              <a:gd name="connsiteY47" fmla="*/ 787955 h 3960287"/>
              <a:gd name="connsiteX48" fmla="*/ 264844 w 3215363"/>
              <a:gd name="connsiteY48" fmla="*/ 1172965 h 3960287"/>
              <a:gd name="connsiteX49" fmla="*/ 149 w 3215363"/>
              <a:gd name="connsiteY49" fmla="*/ 1437660 h 3960287"/>
              <a:gd name="connsiteX50" fmla="*/ 300938 w 3215363"/>
              <a:gd name="connsiteY50" fmla="*/ 1774544 h 3960287"/>
              <a:gd name="connsiteX51" fmla="*/ 421254 w 3215363"/>
              <a:gd name="connsiteY51" fmla="*/ 1750481 h 3960287"/>
              <a:gd name="connsiteX52" fmla="*/ 433286 w 3215363"/>
              <a:gd name="connsiteY52" fmla="*/ 2027207 h 3960287"/>
              <a:gd name="connsiteX53" fmla="*/ 613759 w 3215363"/>
              <a:gd name="connsiteY53" fmla="*/ 2027207 h 3960287"/>
              <a:gd name="connsiteX54" fmla="*/ 734075 w 3215363"/>
              <a:gd name="connsiteY54" fmla="*/ 1750481 h 3960287"/>
              <a:gd name="connsiteX55" fmla="*/ 746107 w 3215363"/>
              <a:gd name="connsiteY55" fmla="*/ 1449692 h 3960287"/>
              <a:gd name="connsiteX56" fmla="*/ 962675 w 3215363"/>
              <a:gd name="connsiteY56" fmla="*/ 1136871 h 3960287"/>
              <a:gd name="connsiteX57" fmla="*/ 998770 w 3215363"/>
              <a:gd name="connsiteY57" fmla="*/ 1028586 h 3960287"/>
              <a:gd name="connsiteX58" fmla="*/ 854391 w 3215363"/>
              <a:gd name="connsiteY58" fmla="*/ 1257186 h 3960287"/>
              <a:gd name="connsiteX59" fmla="*/ 1010801 w 3215363"/>
              <a:gd name="connsiteY59" fmla="*/ 1473755 h 3960287"/>
              <a:gd name="connsiteX60" fmla="*/ 1227370 w 3215363"/>
              <a:gd name="connsiteY60" fmla="*/ 1365471 h 3960287"/>
              <a:gd name="connsiteX61" fmla="*/ 1347686 w 3215363"/>
              <a:gd name="connsiteY61" fmla="*/ 1545944 h 3960287"/>
              <a:gd name="connsiteX62" fmla="*/ 1010801 w 3215363"/>
              <a:gd name="connsiteY62" fmla="*/ 1666260 h 3960287"/>
              <a:gd name="connsiteX63" fmla="*/ 914549 w 3215363"/>
              <a:gd name="connsiteY63" fmla="*/ 1942986 h 3960287"/>
              <a:gd name="connsiteX64" fmla="*/ 902517 w 3215363"/>
              <a:gd name="connsiteY64" fmla="*/ 2123460 h 3960287"/>
              <a:gd name="connsiteX65" fmla="*/ 746107 w 3215363"/>
              <a:gd name="connsiteY65" fmla="*/ 2123460 h 3960287"/>
              <a:gd name="connsiteX66" fmla="*/ 505475 w 3215363"/>
              <a:gd name="connsiteY66" fmla="*/ 2135492 h 396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15363" h="3960287">
                <a:moveTo>
                  <a:pt x="505475" y="2135492"/>
                </a:moveTo>
                <a:cubicBezTo>
                  <a:pt x="479406" y="2185624"/>
                  <a:pt x="609749" y="2346044"/>
                  <a:pt x="589696" y="2424249"/>
                </a:cubicBezTo>
                <a:cubicBezTo>
                  <a:pt x="569643" y="2502454"/>
                  <a:pt x="395185" y="2544565"/>
                  <a:pt x="385159" y="2604723"/>
                </a:cubicBezTo>
                <a:cubicBezTo>
                  <a:pt x="375133" y="2664881"/>
                  <a:pt x="489433" y="2731055"/>
                  <a:pt x="529538" y="2785197"/>
                </a:cubicBezTo>
                <a:cubicBezTo>
                  <a:pt x="569643" y="2839339"/>
                  <a:pt x="621781" y="2875434"/>
                  <a:pt x="625791" y="2929576"/>
                </a:cubicBezTo>
                <a:cubicBezTo>
                  <a:pt x="629801" y="2983718"/>
                  <a:pt x="521517" y="3037860"/>
                  <a:pt x="553601" y="3110049"/>
                </a:cubicBezTo>
                <a:cubicBezTo>
                  <a:pt x="585685" y="3182238"/>
                  <a:pt x="744101" y="3272476"/>
                  <a:pt x="818296" y="3362713"/>
                </a:cubicBezTo>
                <a:cubicBezTo>
                  <a:pt x="892491" y="3452950"/>
                  <a:pt x="934602" y="3555219"/>
                  <a:pt x="998770" y="3651471"/>
                </a:cubicBezTo>
                <a:cubicBezTo>
                  <a:pt x="1062938" y="3747723"/>
                  <a:pt x="1153176" y="3896112"/>
                  <a:pt x="1203307" y="3940228"/>
                </a:cubicBezTo>
                <a:cubicBezTo>
                  <a:pt x="1253438" y="3984344"/>
                  <a:pt x="1267475" y="3946244"/>
                  <a:pt x="1299559" y="3916165"/>
                </a:cubicBezTo>
                <a:cubicBezTo>
                  <a:pt x="1331643" y="3886086"/>
                  <a:pt x="1413859" y="3829939"/>
                  <a:pt x="1395812" y="3759755"/>
                </a:cubicBezTo>
                <a:cubicBezTo>
                  <a:pt x="1377765" y="3689571"/>
                  <a:pt x="1157185" y="3547197"/>
                  <a:pt x="1191275" y="3495060"/>
                </a:cubicBezTo>
                <a:cubicBezTo>
                  <a:pt x="1225365" y="3442923"/>
                  <a:pt x="1512117" y="3466987"/>
                  <a:pt x="1600349" y="3446934"/>
                </a:cubicBezTo>
                <a:cubicBezTo>
                  <a:pt x="1688581" y="3426881"/>
                  <a:pt x="1712644" y="3418860"/>
                  <a:pt x="1720665" y="3374744"/>
                </a:cubicBezTo>
                <a:cubicBezTo>
                  <a:pt x="1728686" y="3330628"/>
                  <a:pt x="1646470" y="3290523"/>
                  <a:pt x="1648475" y="3182239"/>
                </a:cubicBezTo>
                <a:cubicBezTo>
                  <a:pt x="1650480" y="3073955"/>
                  <a:pt x="1694596" y="2783192"/>
                  <a:pt x="1732696" y="2725039"/>
                </a:cubicBezTo>
                <a:cubicBezTo>
                  <a:pt x="1770796" y="2666886"/>
                  <a:pt x="1808896" y="2807255"/>
                  <a:pt x="1877075" y="2833323"/>
                </a:cubicBezTo>
                <a:cubicBezTo>
                  <a:pt x="1945254" y="2859391"/>
                  <a:pt x="2085623" y="2921554"/>
                  <a:pt x="2141770" y="2881449"/>
                </a:cubicBezTo>
                <a:cubicBezTo>
                  <a:pt x="2197917" y="2841344"/>
                  <a:pt x="2153801" y="2600713"/>
                  <a:pt x="2213959" y="2592692"/>
                </a:cubicBezTo>
                <a:cubicBezTo>
                  <a:pt x="2274117" y="2584671"/>
                  <a:pt x="2388417" y="2803244"/>
                  <a:pt x="2502717" y="2833323"/>
                </a:cubicBezTo>
                <a:cubicBezTo>
                  <a:pt x="2617017" y="2863402"/>
                  <a:pt x="2781449" y="2785196"/>
                  <a:pt x="2899759" y="2773165"/>
                </a:cubicBezTo>
                <a:cubicBezTo>
                  <a:pt x="3018069" y="2761134"/>
                  <a:pt x="3188517" y="2795223"/>
                  <a:pt x="3212580" y="2761134"/>
                </a:cubicBezTo>
                <a:cubicBezTo>
                  <a:pt x="3236643" y="2727045"/>
                  <a:pt x="3098280" y="2632797"/>
                  <a:pt x="3044138" y="2568628"/>
                </a:cubicBezTo>
                <a:cubicBezTo>
                  <a:pt x="2989996" y="2504460"/>
                  <a:pt x="2907781" y="2450318"/>
                  <a:pt x="2887728" y="2376123"/>
                </a:cubicBezTo>
                <a:cubicBezTo>
                  <a:pt x="2867675" y="2301928"/>
                  <a:pt x="2957912" y="2209686"/>
                  <a:pt x="2923822" y="2123460"/>
                </a:cubicBezTo>
                <a:cubicBezTo>
                  <a:pt x="2889733" y="2037234"/>
                  <a:pt x="2705249" y="1942986"/>
                  <a:pt x="2683191" y="1858765"/>
                </a:cubicBezTo>
                <a:cubicBezTo>
                  <a:pt x="2661133" y="1774544"/>
                  <a:pt x="2715275" y="1680297"/>
                  <a:pt x="2791475" y="1618134"/>
                </a:cubicBezTo>
                <a:cubicBezTo>
                  <a:pt x="2867675" y="1555971"/>
                  <a:pt x="3080233" y="1541933"/>
                  <a:pt x="3140391" y="1485786"/>
                </a:cubicBezTo>
                <a:cubicBezTo>
                  <a:pt x="3200549" y="1429638"/>
                  <a:pt x="3198543" y="1329375"/>
                  <a:pt x="3152422" y="1281249"/>
                </a:cubicBezTo>
                <a:cubicBezTo>
                  <a:pt x="3106301" y="1233123"/>
                  <a:pt x="2863665" y="1197028"/>
                  <a:pt x="2863665" y="1197028"/>
                </a:cubicBezTo>
                <a:cubicBezTo>
                  <a:pt x="2795486" y="1176975"/>
                  <a:pt x="2803507" y="1231118"/>
                  <a:pt x="2743349" y="1160934"/>
                </a:cubicBezTo>
                <a:cubicBezTo>
                  <a:pt x="2683191" y="1090750"/>
                  <a:pt x="2570896" y="880197"/>
                  <a:pt x="2502717" y="775923"/>
                </a:cubicBezTo>
                <a:cubicBezTo>
                  <a:pt x="2434538" y="671649"/>
                  <a:pt x="2358338" y="605476"/>
                  <a:pt x="2334275" y="535292"/>
                </a:cubicBezTo>
                <a:cubicBezTo>
                  <a:pt x="2310212" y="465108"/>
                  <a:pt x="2362349" y="435029"/>
                  <a:pt x="2358338" y="354818"/>
                </a:cubicBezTo>
                <a:cubicBezTo>
                  <a:pt x="2354327" y="274607"/>
                  <a:pt x="2366359" y="112181"/>
                  <a:pt x="2310212" y="54028"/>
                </a:cubicBezTo>
                <a:cubicBezTo>
                  <a:pt x="2254065" y="-4125"/>
                  <a:pt x="2103670" y="-6130"/>
                  <a:pt x="2021454" y="5902"/>
                </a:cubicBezTo>
                <a:cubicBezTo>
                  <a:pt x="1939238" y="17934"/>
                  <a:pt x="1851007" y="74081"/>
                  <a:pt x="1816917" y="126218"/>
                </a:cubicBezTo>
                <a:cubicBezTo>
                  <a:pt x="1782827" y="178355"/>
                  <a:pt x="1853012" y="244528"/>
                  <a:pt x="1816917" y="318723"/>
                </a:cubicBezTo>
                <a:cubicBezTo>
                  <a:pt x="1780822" y="392918"/>
                  <a:pt x="1642460" y="507217"/>
                  <a:pt x="1600349" y="571386"/>
                </a:cubicBezTo>
                <a:cubicBezTo>
                  <a:pt x="1558239" y="635554"/>
                  <a:pt x="1582301" y="653602"/>
                  <a:pt x="1564254" y="703734"/>
                </a:cubicBezTo>
                <a:cubicBezTo>
                  <a:pt x="1546207" y="753866"/>
                  <a:pt x="1526155" y="834076"/>
                  <a:pt x="1492065" y="872176"/>
                </a:cubicBezTo>
                <a:cubicBezTo>
                  <a:pt x="1457975" y="910276"/>
                  <a:pt x="1391801" y="948376"/>
                  <a:pt x="1359717" y="932334"/>
                </a:cubicBezTo>
                <a:cubicBezTo>
                  <a:pt x="1327633" y="916292"/>
                  <a:pt x="1271485" y="808007"/>
                  <a:pt x="1299559" y="775923"/>
                </a:cubicBezTo>
                <a:cubicBezTo>
                  <a:pt x="1327633" y="743839"/>
                  <a:pt x="1516127" y="777928"/>
                  <a:pt x="1528159" y="739828"/>
                </a:cubicBezTo>
                <a:cubicBezTo>
                  <a:pt x="1540191" y="701728"/>
                  <a:pt x="1455970" y="577402"/>
                  <a:pt x="1371749" y="547323"/>
                </a:cubicBezTo>
                <a:cubicBezTo>
                  <a:pt x="1287528" y="517244"/>
                  <a:pt x="1103044" y="567376"/>
                  <a:pt x="1022833" y="559355"/>
                </a:cubicBezTo>
                <a:cubicBezTo>
                  <a:pt x="942623" y="551334"/>
                  <a:pt x="966686" y="461097"/>
                  <a:pt x="890486" y="499197"/>
                </a:cubicBezTo>
                <a:cubicBezTo>
                  <a:pt x="814286" y="537297"/>
                  <a:pt x="669907" y="675660"/>
                  <a:pt x="565633" y="787955"/>
                </a:cubicBezTo>
                <a:cubicBezTo>
                  <a:pt x="461359" y="900250"/>
                  <a:pt x="359091" y="1064681"/>
                  <a:pt x="264844" y="1172965"/>
                </a:cubicBezTo>
                <a:cubicBezTo>
                  <a:pt x="170597" y="1281249"/>
                  <a:pt x="-5867" y="1337397"/>
                  <a:pt x="149" y="1437660"/>
                </a:cubicBezTo>
                <a:cubicBezTo>
                  <a:pt x="6165" y="1537923"/>
                  <a:pt x="230754" y="1722407"/>
                  <a:pt x="300938" y="1774544"/>
                </a:cubicBezTo>
                <a:cubicBezTo>
                  <a:pt x="371122" y="1826681"/>
                  <a:pt x="399196" y="1708371"/>
                  <a:pt x="421254" y="1750481"/>
                </a:cubicBezTo>
                <a:cubicBezTo>
                  <a:pt x="443312" y="1792591"/>
                  <a:pt x="401202" y="1981086"/>
                  <a:pt x="433286" y="2027207"/>
                </a:cubicBezTo>
                <a:cubicBezTo>
                  <a:pt x="465370" y="2073328"/>
                  <a:pt x="563628" y="2073328"/>
                  <a:pt x="613759" y="2027207"/>
                </a:cubicBezTo>
                <a:cubicBezTo>
                  <a:pt x="663890" y="1981086"/>
                  <a:pt x="712017" y="1846733"/>
                  <a:pt x="734075" y="1750481"/>
                </a:cubicBezTo>
                <a:cubicBezTo>
                  <a:pt x="756133" y="1654229"/>
                  <a:pt x="708007" y="1551960"/>
                  <a:pt x="746107" y="1449692"/>
                </a:cubicBezTo>
                <a:cubicBezTo>
                  <a:pt x="784207" y="1347424"/>
                  <a:pt x="920565" y="1207055"/>
                  <a:pt x="962675" y="1136871"/>
                </a:cubicBezTo>
                <a:cubicBezTo>
                  <a:pt x="1004786" y="1066687"/>
                  <a:pt x="1016817" y="1008533"/>
                  <a:pt x="998770" y="1028586"/>
                </a:cubicBezTo>
                <a:cubicBezTo>
                  <a:pt x="980723" y="1048639"/>
                  <a:pt x="852386" y="1182991"/>
                  <a:pt x="854391" y="1257186"/>
                </a:cubicBezTo>
                <a:cubicBezTo>
                  <a:pt x="856396" y="1331381"/>
                  <a:pt x="948638" y="1455708"/>
                  <a:pt x="1010801" y="1473755"/>
                </a:cubicBezTo>
                <a:cubicBezTo>
                  <a:pt x="1072964" y="1491802"/>
                  <a:pt x="1171222" y="1353439"/>
                  <a:pt x="1227370" y="1365471"/>
                </a:cubicBezTo>
                <a:cubicBezTo>
                  <a:pt x="1283518" y="1377503"/>
                  <a:pt x="1383781" y="1495813"/>
                  <a:pt x="1347686" y="1545944"/>
                </a:cubicBezTo>
                <a:cubicBezTo>
                  <a:pt x="1311591" y="1596075"/>
                  <a:pt x="1082990" y="1600086"/>
                  <a:pt x="1010801" y="1666260"/>
                </a:cubicBezTo>
                <a:cubicBezTo>
                  <a:pt x="938612" y="1732434"/>
                  <a:pt x="932596" y="1866786"/>
                  <a:pt x="914549" y="1942986"/>
                </a:cubicBezTo>
                <a:cubicBezTo>
                  <a:pt x="896502" y="2019186"/>
                  <a:pt x="930591" y="2093381"/>
                  <a:pt x="902517" y="2123460"/>
                </a:cubicBezTo>
                <a:cubicBezTo>
                  <a:pt x="874443" y="2153539"/>
                  <a:pt x="804260" y="2121455"/>
                  <a:pt x="746107" y="2123460"/>
                </a:cubicBezTo>
                <a:cubicBezTo>
                  <a:pt x="687954" y="2125465"/>
                  <a:pt x="531544" y="2085360"/>
                  <a:pt x="505475" y="213549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82725"/>
            <a:ext cx="1023673" cy="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827837" y="3495575"/>
            <a:ext cx="2291889" cy="2733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zövegdoboz 17"/>
          <p:cNvSpPr txBox="1"/>
          <p:nvPr/>
        </p:nvSpPr>
        <p:spPr>
          <a:xfrm>
            <a:off x="859760" y="3577505"/>
            <a:ext cx="221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The </a:t>
            </a:r>
            <a:r>
              <a:rPr lang="hu-HU" sz="1400" b="1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belong</a:t>
            </a:r>
            <a:r>
              <a:rPr lang="hu-HU" sz="1400" dirty="0" smtClean="0"/>
              <a:t> </a:t>
            </a:r>
            <a:r>
              <a:rPr lang="hu-HU" sz="1400" dirty="0" err="1" smtClean="0"/>
              <a:t>to</a:t>
            </a:r>
            <a:r>
              <a:rPr lang="hu-HU" sz="1400" dirty="0" smtClean="0"/>
              <a:t> </a:t>
            </a:r>
            <a:r>
              <a:rPr lang="hu-HU" sz="1400" dirty="0" err="1" smtClean="0"/>
              <a:t>those</a:t>
            </a:r>
            <a:r>
              <a:rPr lang="hu-HU" sz="1400" dirty="0" smtClean="0"/>
              <a:t> </a:t>
            </a:r>
            <a:r>
              <a:rPr lang="hu-HU" sz="1400" dirty="0" err="1" smtClean="0"/>
              <a:t>who</a:t>
            </a:r>
            <a:r>
              <a:rPr lang="hu-HU" sz="1400" dirty="0" smtClean="0"/>
              <a:t> </a:t>
            </a:r>
            <a:r>
              <a:rPr lang="hu-HU" sz="1400" dirty="0" err="1" smtClean="0"/>
              <a:t>uploaded</a:t>
            </a:r>
            <a:r>
              <a:rPr lang="hu-HU" sz="1400" dirty="0" smtClean="0"/>
              <a:t>.</a:t>
            </a:r>
            <a:endParaRPr lang="en-GB" sz="1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95763" y="4100725"/>
            <a:ext cx="221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Investigators</a:t>
            </a:r>
            <a:r>
              <a:rPr lang="hu-HU" sz="1400" dirty="0" smtClean="0"/>
              <a:t> </a:t>
            </a:r>
            <a:r>
              <a:rPr lang="hu-HU" sz="1400" b="1" dirty="0" err="1" smtClean="0"/>
              <a:t>can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see</a:t>
            </a:r>
            <a:endParaRPr lang="hu-HU" sz="1400" b="1" dirty="0" smtClean="0"/>
          </a:p>
          <a:p>
            <a:pPr algn="ctr"/>
            <a:r>
              <a:rPr lang="hu-HU" sz="1400" b="1" dirty="0" err="1" smtClean="0"/>
              <a:t>only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there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own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data</a:t>
            </a:r>
            <a:r>
              <a:rPr lang="hu-HU" sz="1400" dirty="0" smtClean="0"/>
              <a:t>.</a:t>
            </a:r>
            <a:endParaRPr lang="en-GB" sz="1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902573" y="4628871"/>
            <a:ext cx="221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Nobody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can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see</a:t>
            </a:r>
            <a:r>
              <a:rPr lang="hu-HU" sz="1400" b="1" dirty="0" smtClean="0"/>
              <a:t> </a:t>
            </a:r>
            <a:r>
              <a:rPr lang="hu-HU" sz="1400" dirty="0" err="1" smtClean="0"/>
              <a:t>your</a:t>
            </a:r>
            <a:endParaRPr lang="hu-HU" sz="1400" dirty="0" smtClean="0"/>
          </a:p>
          <a:p>
            <a:pPr algn="ctr"/>
            <a:r>
              <a:rPr lang="hu-HU" sz="1400" dirty="0" err="1" smtClean="0"/>
              <a:t>data</a:t>
            </a:r>
            <a:r>
              <a:rPr lang="hu-HU" sz="1400" dirty="0" smtClean="0"/>
              <a:t>.</a:t>
            </a:r>
            <a:endParaRPr lang="en-GB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73379" y="5133775"/>
            <a:ext cx="2219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However</a:t>
            </a:r>
            <a:r>
              <a:rPr lang="hu-HU" sz="1400" dirty="0" smtClean="0"/>
              <a:t>, </a:t>
            </a:r>
            <a:r>
              <a:rPr lang="hu-HU" sz="1400" dirty="0" err="1" smtClean="0"/>
              <a:t>if</a:t>
            </a:r>
            <a:r>
              <a:rPr lang="hu-HU" sz="1400" dirty="0" smtClean="0"/>
              <a:t> </a:t>
            </a:r>
            <a:r>
              <a:rPr lang="hu-HU" sz="1400" dirty="0" err="1" smtClean="0"/>
              <a:t>you</a:t>
            </a:r>
            <a:r>
              <a:rPr lang="hu-HU" sz="1400" dirty="0" smtClean="0"/>
              <a:t> </a:t>
            </a:r>
            <a:r>
              <a:rPr lang="hu-HU" sz="1400" dirty="0" err="1" smtClean="0"/>
              <a:t>have</a:t>
            </a:r>
            <a:r>
              <a:rPr lang="hu-HU" sz="1400" dirty="0" smtClean="0"/>
              <a:t> an idea </a:t>
            </a:r>
            <a:r>
              <a:rPr lang="hu-HU" sz="1400" dirty="0" err="1" smtClean="0"/>
              <a:t>you</a:t>
            </a:r>
            <a:r>
              <a:rPr lang="hu-HU" sz="1400" dirty="0" smtClean="0"/>
              <a:t> </a:t>
            </a:r>
            <a:r>
              <a:rPr lang="hu-HU" sz="1400" dirty="0" err="1" smtClean="0"/>
              <a:t>write</a:t>
            </a:r>
            <a:r>
              <a:rPr lang="hu-HU" sz="1400" dirty="0" smtClean="0"/>
              <a:t> </a:t>
            </a:r>
            <a:r>
              <a:rPr lang="hu-HU" sz="1400" b="1" dirty="0" smtClean="0"/>
              <a:t>a </a:t>
            </a:r>
            <a:r>
              <a:rPr lang="hu-HU" sz="1400" b="1" dirty="0" err="1" smtClean="0"/>
              <a:t>page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summary</a:t>
            </a:r>
            <a:r>
              <a:rPr lang="hu-HU" sz="1400" dirty="0" smtClean="0"/>
              <a:t> and </a:t>
            </a:r>
            <a:r>
              <a:rPr lang="hu-HU" sz="1400" dirty="0" err="1" smtClean="0"/>
              <a:t>will</a:t>
            </a:r>
            <a:r>
              <a:rPr lang="hu-HU" sz="1400" dirty="0" smtClean="0"/>
              <a:t> </a:t>
            </a:r>
            <a:r>
              <a:rPr lang="hu-HU" sz="1400" dirty="0" err="1" smtClean="0"/>
              <a:t>circulate</a:t>
            </a:r>
            <a:endParaRPr lang="hu-HU" sz="1400" dirty="0" smtClean="0"/>
          </a:p>
          <a:p>
            <a:pPr algn="ctr"/>
            <a:r>
              <a:rPr lang="hu-HU" sz="1400" dirty="0" err="1" smtClean="0"/>
              <a:t>among</a:t>
            </a:r>
            <a:r>
              <a:rPr lang="hu-HU" sz="1400" dirty="0" smtClean="0"/>
              <a:t> </a:t>
            </a:r>
            <a:r>
              <a:rPr lang="hu-HU" sz="1400" dirty="0" err="1" smtClean="0"/>
              <a:t>us</a:t>
            </a:r>
            <a:r>
              <a:rPr lang="hu-HU" sz="1400" dirty="0" smtClean="0"/>
              <a:t>.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17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abadkézi sokszög 2"/>
          <p:cNvSpPr/>
          <p:nvPr/>
        </p:nvSpPr>
        <p:spPr>
          <a:xfrm>
            <a:off x="4427984" y="2139278"/>
            <a:ext cx="3215363" cy="3960287"/>
          </a:xfrm>
          <a:custGeom>
            <a:avLst/>
            <a:gdLst>
              <a:gd name="connsiteX0" fmla="*/ 505475 w 3215363"/>
              <a:gd name="connsiteY0" fmla="*/ 2135492 h 3960287"/>
              <a:gd name="connsiteX1" fmla="*/ 589696 w 3215363"/>
              <a:gd name="connsiteY1" fmla="*/ 2424249 h 3960287"/>
              <a:gd name="connsiteX2" fmla="*/ 385159 w 3215363"/>
              <a:gd name="connsiteY2" fmla="*/ 2604723 h 3960287"/>
              <a:gd name="connsiteX3" fmla="*/ 529538 w 3215363"/>
              <a:gd name="connsiteY3" fmla="*/ 2785197 h 3960287"/>
              <a:gd name="connsiteX4" fmla="*/ 625791 w 3215363"/>
              <a:gd name="connsiteY4" fmla="*/ 2929576 h 3960287"/>
              <a:gd name="connsiteX5" fmla="*/ 553601 w 3215363"/>
              <a:gd name="connsiteY5" fmla="*/ 3110049 h 3960287"/>
              <a:gd name="connsiteX6" fmla="*/ 818296 w 3215363"/>
              <a:gd name="connsiteY6" fmla="*/ 3362713 h 3960287"/>
              <a:gd name="connsiteX7" fmla="*/ 998770 w 3215363"/>
              <a:gd name="connsiteY7" fmla="*/ 3651471 h 3960287"/>
              <a:gd name="connsiteX8" fmla="*/ 1203307 w 3215363"/>
              <a:gd name="connsiteY8" fmla="*/ 3940228 h 3960287"/>
              <a:gd name="connsiteX9" fmla="*/ 1299559 w 3215363"/>
              <a:gd name="connsiteY9" fmla="*/ 3916165 h 3960287"/>
              <a:gd name="connsiteX10" fmla="*/ 1395812 w 3215363"/>
              <a:gd name="connsiteY10" fmla="*/ 3759755 h 3960287"/>
              <a:gd name="connsiteX11" fmla="*/ 1191275 w 3215363"/>
              <a:gd name="connsiteY11" fmla="*/ 3495060 h 3960287"/>
              <a:gd name="connsiteX12" fmla="*/ 1600349 w 3215363"/>
              <a:gd name="connsiteY12" fmla="*/ 3446934 h 3960287"/>
              <a:gd name="connsiteX13" fmla="*/ 1720665 w 3215363"/>
              <a:gd name="connsiteY13" fmla="*/ 3374744 h 3960287"/>
              <a:gd name="connsiteX14" fmla="*/ 1648475 w 3215363"/>
              <a:gd name="connsiteY14" fmla="*/ 3182239 h 3960287"/>
              <a:gd name="connsiteX15" fmla="*/ 1732696 w 3215363"/>
              <a:gd name="connsiteY15" fmla="*/ 2725039 h 3960287"/>
              <a:gd name="connsiteX16" fmla="*/ 1877075 w 3215363"/>
              <a:gd name="connsiteY16" fmla="*/ 2833323 h 3960287"/>
              <a:gd name="connsiteX17" fmla="*/ 2141770 w 3215363"/>
              <a:gd name="connsiteY17" fmla="*/ 2881449 h 3960287"/>
              <a:gd name="connsiteX18" fmla="*/ 2213959 w 3215363"/>
              <a:gd name="connsiteY18" fmla="*/ 2592692 h 3960287"/>
              <a:gd name="connsiteX19" fmla="*/ 2502717 w 3215363"/>
              <a:gd name="connsiteY19" fmla="*/ 2833323 h 3960287"/>
              <a:gd name="connsiteX20" fmla="*/ 2899759 w 3215363"/>
              <a:gd name="connsiteY20" fmla="*/ 2773165 h 3960287"/>
              <a:gd name="connsiteX21" fmla="*/ 3212580 w 3215363"/>
              <a:gd name="connsiteY21" fmla="*/ 2761134 h 3960287"/>
              <a:gd name="connsiteX22" fmla="*/ 3044138 w 3215363"/>
              <a:gd name="connsiteY22" fmla="*/ 2568628 h 3960287"/>
              <a:gd name="connsiteX23" fmla="*/ 2887728 w 3215363"/>
              <a:gd name="connsiteY23" fmla="*/ 2376123 h 3960287"/>
              <a:gd name="connsiteX24" fmla="*/ 2923822 w 3215363"/>
              <a:gd name="connsiteY24" fmla="*/ 2123460 h 3960287"/>
              <a:gd name="connsiteX25" fmla="*/ 2683191 w 3215363"/>
              <a:gd name="connsiteY25" fmla="*/ 1858765 h 3960287"/>
              <a:gd name="connsiteX26" fmla="*/ 2791475 w 3215363"/>
              <a:gd name="connsiteY26" fmla="*/ 1618134 h 3960287"/>
              <a:gd name="connsiteX27" fmla="*/ 3140391 w 3215363"/>
              <a:gd name="connsiteY27" fmla="*/ 1485786 h 3960287"/>
              <a:gd name="connsiteX28" fmla="*/ 3152422 w 3215363"/>
              <a:gd name="connsiteY28" fmla="*/ 1281249 h 3960287"/>
              <a:gd name="connsiteX29" fmla="*/ 2863665 w 3215363"/>
              <a:gd name="connsiteY29" fmla="*/ 1197028 h 3960287"/>
              <a:gd name="connsiteX30" fmla="*/ 2743349 w 3215363"/>
              <a:gd name="connsiteY30" fmla="*/ 1160934 h 3960287"/>
              <a:gd name="connsiteX31" fmla="*/ 2502717 w 3215363"/>
              <a:gd name="connsiteY31" fmla="*/ 775923 h 3960287"/>
              <a:gd name="connsiteX32" fmla="*/ 2334275 w 3215363"/>
              <a:gd name="connsiteY32" fmla="*/ 535292 h 3960287"/>
              <a:gd name="connsiteX33" fmla="*/ 2358338 w 3215363"/>
              <a:gd name="connsiteY33" fmla="*/ 354818 h 3960287"/>
              <a:gd name="connsiteX34" fmla="*/ 2310212 w 3215363"/>
              <a:gd name="connsiteY34" fmla="*/ 54028 h 3960287"/>
              <a:gd name="connsiteX35" fmla="*/ 2021454 w 3215363"/>
              <a:gd name="connsiteY35" fmla="*/ 5902 h 3960287"/>
              <a:gd name="connsiteX36" fmla="*/ 1816917 w 3215363"/>
              <a:gd name="connsiteY36" fmla="*/ 126218 h 3960287"/>
              <a:gd name="connsiteX37" fmla="*/ 1816917 w 3215363"/>
              <a:gd name="connsiteY37" fmla="*/ 318723 h 3960287"/>
              <a:gd name="connsiteX38" fmla="*/ 1600349 w 3215363"/>
              <a:gd name="connsiteY38" fmla="*/ 571386 h 3960287"/>
              <a:gd name="connsiteX39" fmla="*/ 1564254 w 3215363"/>
              <a:gd name="connsiteY39" fmla="*/ 703734 h 3960287"/>
              <a:gd name="connsiteX40" fmla="*/ 1492065 w 3215363"/>
              <a:gd name="connsiteY40" fmla="*/ 872176 h 3960287"/>
              <a:gd name="connsiteX41" fmla="*/ 1359717 w 3215363"/>
              <a:gd name="connsiteY41" fmla="*/ 932334 h 3960287"/>
              <a:gd name="connsiteX42" fmla="*/ 1299559 w 3215363"/>
              <a:gd name="connsiteY42" fmla="*/ 775923 h 3960287"/>
              <a:gd name="connsiteX43" fmla="*/ 1528159 w 3215363"/>
              <a:gd name="connsiteY43" fmla="*/ 739828 h 3960287"/>
              <a:gd name="connsiteX44" fmla="*/ 1371749 w 3215363"/>
              <a:gd name="connsiteY44" fmla="*/ 547323 h 3960287"/>
              <a:gd name="connsiteX45" fmla="*/ 1022833 w 3215363"/>
              <a:gd name="connsiteY45" fmla="*/ 559355 h 3960287"/>
              <a:gd name="connsiteX46" fmla="*/ 890486 w 3215363"/>
              <a:gd name="connsiteY46" fmla="*/ 499197 h 3960287"/>
              <a:gd name="connsiteX47" fmla="*/ 565633 w 3215363"/>
              <a:gd name="connsiteY47" fmla="*/ 787955 h 3960287"/>
              <a:gd name="connsiteX48" fmla="*/ 264844 w 3215363"/>
              <a:gd name="connsiteY48" fmla="*/ 1172965 h 3960287"/>
              <a:gd name="connsiteX49" fmla="*/ 149 w 3215363"/>
              <a:gd name="connsiteY49" fmla="*/ 1437660 h 3960287"/>
              <a:gd name="connsiteX50" fmla="*/ 300938 w 3215363"/>
              <a:gd name="connsiteY50" fmla="*/ 1774544 h 3960287"/>
              <a:gd name="connsiteX51" fmla="*/ 421254 w 3215363"/>
              <a:gd name="connsiteY51" fmla="*/ 1750481 h 3960287"/>
              <a:gd name="connsiteX52" fmla="*/ 433286 w 3215363"/>
              <a:gd name="connsiteY52" fmla="*/ 2027207 h 3960287"/>
              <a:gd name="connsiteX53" fmla="*/ 613759 w 3215363"/>
              <a:gd name="connsiteY53" fmla="*/ 2027207 h 3960287"/>
              <a:gd name="connsiteX54" fmla="*/ 734075 w 3215363"/>
              <a:gd name="connsiteY54" fmla="*/ 1750481 h 3960287"/>
              <a:gd name="connsiteX55" fmla="*/ 746107 w 3215363"/>
              <a:gd name="connsiteY55" fmla="*/ 1449692 h 3960287"/>
              <a:gd name="connsiteX56" fmla="*/ 962675 w 3215363"/>
              <a:gd name="connsiteY56" fmla="*/ 1136871 h 3960287"/>
              <a:gd name="connsiteX57" fmla="*/ 998770 w 3215363"/>
              <a:gd name="connsiteY57" fmla="*/ 1028586 h 3960287"/>
              <a:gd name="connsiteX58" fmla="*/ 854391 w 3215363"/>
              <a:gd name="connsiteY58" fmla="*/ 1257186 h 3960287"/>
              <a:gd name="connsiteX59" fmla="*/ 1010801 w 3215363"/>
              <a:gd name="connsiteY59" fmla="*/ 1473755 h 3960287"/>
              <a:gd name="connsiteX60" fmla="*/ 1227370 w 3215363"/>
              <a:gd name="connsiteY60" fmla="*/ 1365471 h 3960287"/>
              <a:gd name="connsiteX61" fmla="*/ 1347686 w 3215363"/>
              <a:gd name="connsiteY61" fmla="*/ 1545944 h 3960287"/>
              <a:gd name="connsiteX62" fmla="*/ 1010801 w 3215363"/>
              <a:gd name="connsiteY62" fmla="*/ 1666260 h 3960287"/>
              <a:gd name="connsiteX63" fmla="*/ 914549 w 3215363"/>
              <a:gd name="connsiteY63" fmla="*/ 1942986 h 3960287"/>
              <a:gd name="connsiteX64" fmla="*/ 902517 w 3215363"/>
              <a:gd name="connsiteY64" fmla="*/ 2123460 h 3960287"/>
              <a:gd name="connsiteX65" fmla="*/ 746107 w 3215363"/>
              <a:gd name="connsiteY65" fmla="*/ 2123460 h 3960287"/>
              <a:gd name="connsiteX66" fmla="*/ 505475 w 3215363"/>
              <a:gd name="connsiteY66" fmla="*/ 2135492 h 396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15363" h="3960287">
                <a:moveTo>
                  <a:pt x="505475" y="2135492"/>
                </a:moveTo>
                <a:cubicBezTo>
                  <a:pt x="479406" y="2185624"/>
                  <a:pt x="609749" y="2346044"/>
                  <a:pt x="589696" y="2424249"/>
                </a:cubicBezTo>
                <a:cubicBezTo>
                  <a:pt x="569643" y="2502454"/>
                  <a:pt x="395185" y="2544565"/>
                  <a:pt x="385159" y="2604723"/>
                </a:cubicBezTo>
                <a:cubicBezTo>
                  <a:pt x="375133" y="2664881"/>
                  <a:pt x="489433" y="2731055"/>
                  <a:pt x="529538" y="2785197"/>
                </a:cubicBezTo>
                <a:cubicBezTo>
                  <a:pt x="569643" y="2839339"/>
                  <a:pt x="621781" y="2875434"/>
                  <a:pt x="625791" y="2929576"/>
                </a:cubicBezTo>
                <a:cubicBezTo>
                  <a:pt x="629801" y="2983718"/>
                  <a:pt x="521517" y="3037860"/>
                  <a:pt x="553601" y="3110049"/>
                </a:cubicBezTo>
                <a:cubicBezTo>
                  <a:pt x="585685" y="3182238"/>
                  <a:pt x="744101" y="3272476"/>
                  <a:pt x="818296" y="3362713"/>
                </a:cubicBezTo>
                <a:cubicBezTo>
                  <a:pt x="892491" y="3452950"/>
                  <a:pt x="934602" y="3555219"/>
                  <a:pt x="998770" y="3651471"/>
                </a:cubicBezTo>
                <a:cubicBezTo>
                  <a:pt x="1062938" y="3747723"/>
                  <a:pt x="1153176" y="3896112"/>
                  <a:pt x="1203307" y="3940228"/>
                </a:cubicBezTo>
                <a:cubicBezTo>
                  <a:pt x="1253438" y="3984344"/>
                  <a:pt x="1267475" y="3946244"/>
                  <a:pt x="1299559" y="3916165"/>
                </a:cubicBezTo>
                <a:cubicBezTo>
                  <a:pt x="1331643" y="3886086"/>
                  <a:pt x="1413859" y="3829939"/>
                  <a:pt x="1395812" y="3759755"/>
                </a:cubicBezTo>
                <a:cubicBezTo>
                  <a:pt x="1377765" y="3689571"/>
                  <a:pt x="1157185" y="3547197"/>
                  <a:pt x="1191275" y="3495060"/>
                </a:cubicBezTo>
                <a:cubicBezTo>
                  <a:pt x="1225365" y="3442923"/>
                  <a:pt x="1512117" y="3466987"/>
                  <a:pt x="1600349" y="3446934"/>
                </a:cubicBezTo>
                <a:cubicBezTo>
                  <a:pt x="1688581" y="3426881"/>
                  <a:pt x="1712644" y="3418860"/>
                  <a:pt x="1720665" y="3374744"/>
                </a:cubicBezTo>
                <a:cubicBezTo>
                  <a:pt x="1728686" y="3330628"/>
                  <a:pt x="1646470" y="3290523"/>
                  <a:pt x="1648475" y="3182239"/>
                </a:cubicBezTo>
                <a:cubicBezTo>
                  <a:pt x="1650480" y="3073955"/>
                  <a:pt x="1694596" y="2783192"/>
                  <a:pt x="1732696" y="2725039"/>
                </a:cubicBezTo>
                <a:cubicBezTo>
                  <a:pt x="1770796" y="2666886"/>
                  <a:pt x="1808896" y="2807255"/>
                  <a:pt x="1877075" y="2833323"/>
                </a:cubicBezTo>
                <a:cubicBezTo>
                  <a:pt x="1945254" y="2859391"/>
                  <a:pt x="2085623" y="2921554"/>
                  <a:pt x="2141770" y="2881449"/>
                </a:cubicBezTo>
                <a:cubicBezTo>
                  <a:pt x="2197917" y="2841344"/>
                  <a:pt x="2153801" y="2600713"/>
                  <a:pt x="2213959" y="2592692"/>
                </a:cubicBezTo>
                <a:cubicBezTo>
                  <a:pt x="2274117" y="2584671"/>
                  <a:pt x="2388417" y="2803244"/>
                  <a:pt x="2502717" y="2833323"/>
                </a:cubicBezTo>
                <a:cubicBezTo>
                  <a:pt x="2617017" y="2863402"/>
                  <a:pt x="2781449" y="2785196"/>
                  <a:pt x="2899759" y="2773165"/>
                </a:cubicBezTo>
                <a:cubicBezTo>
                  <a:pt x="3018069" y="2761134"/>
                  <a:pt x="3188517" y="2795223"/>
                  <a:pt x="3212580" y="2761134"/>
                </a:cubicBezTo>
                <a:cubicBezTo>
                  <a:pt x="3236643" y="2727045"/>
                  <a:pt x="3098280" y="2632797"/>
                  <a:pt x="3044138" y="2568628"/>
                </a:cubicBezTo>
                <a:cubicBezTo>
                  <a:pt x="2989996" y="2504460"/>
                  <a:pt x="2907781" y="2450318"/>
                  <a:pt x="2887728" y="2376123"/>
                </a:cubicBezTo>
                <a:cubicBezTo>
                  <a:pt x="2867675" y="2301928"/>
                  <a:pt x="2957912" y="2209686"/>
                  <a:pt x="2923822" y="2123460"/>
                </a:cubicBezTo>
                <a:cubicBezTo>
                  <a:pt x="2889733" y="2037234"/>
                  <a:pt x="2705249" y="1942986"/>
                  <a:pt x="2683191" y="1858765"/>
                </a:cubicBezTo>
                <a:cubicBezTo>
                  <a:pt x="2661133" y="1774544"/>
                  <a:pt x="2715275" y="1680297"/>
                  <a:pt x="2791475" y="1618134"/>
                </a:cubicBezTo>
                <a:cubicBezTo>
                  <a:pt x="2867675" y="1555971"/>
                  <a:pt x="3080233" y="1541933"/>
                  <a:pt x="3140391" y="1485786"/>
                </a:cubicBezTo>
                <a:cubicBezTo>
                  <a:pt x="3200549" y="1429638"/>
                  <a:pt x="3198543" y="1329375"/>
                  <a:pt x="3152422" y="1281249"/>
                </a:cubicBezTo>
                <a:cubicBezTo>
                  <a:pt x="3106301" y="1233123"/>
                  <a:pt x="2863665" y="1197028"/>
                  <a:pt x="2863665" y="1197028"/>
                </a:cubicBezTo>
                <a:cubicBezTo>
                  <a:pt x="2795486" y="1176975"/>
                  <a:pt x="2803507" y="1231118"/>
                  <a:pt x="2743349" y="1160934"/>
                </a:cubicBezTo>
                <a:cubicBezTo>
                  <a:pt x="2683191" y="1090750"/>
                  <a:pt x="2570896" y="880197"/>
                  <a:pt x="2502717" y="775923"/>
                </a:cubicBezTo>
                <a:cubicBezTo>
                  <a:pt x="2434538" y="671649"/>
                  <a:pt x="2358338" y="605476"/>
                  <a:pt x="2334275" y="535292"/>
                </a:cubicBezTo>
                <a:cubicBezTo>
                  <a:pt x="2310212" y="465108"/>
                  <a:pt x="2362349" y="435029"/>
                  <a:pt x="2358338" y="354818"/>
                </a:cubicBezTo>
                <a:cubicBezTo>
                  <a:pt x="2354327" y="274607"/>
                  <a:pt x="2366359" y="112181"/>
                  <a:pt x="2310212" y="54028"/>
                </a:cubicBezTo>
                <a:cubicBezTo>
                  <a:pt x="2254065" y="-4125"/>
                  <a:pt x="2103670" y="-6130"/>
                  <a:pt x="2021454" y="5902"/>
                </a:cubicBezTo>
                <a:cubicBezTo>
                  <a:pt x="1939238" y="17934"/>
                  <a:pt x="1851007" y="74081"/>
                  <a:pt x="1816917" y="126218"/>
                </a:cubicBezTo>
                <a:cubicBezTo>
                  <a:pt x="1782827" y="178355"/>
                  <a:pt x="1853012" y="244528"/>
                  <a:pt x="1816917" y="318723"/>
                </a:cubicBezTo>
                <a:cubicBezTo>
                  <a:pt x="1780822" y="392918"/>
                  <a:pt x="1642460" y="507217"/>
                  <a:pt x="1600349" y="571386"/>
                </a:cubicBezTo>
                <a:cubicBezTo>
                  <a:pt x="1558239" y="635554"/>
                  <a:pt x="1582301" y="653602"/>
                  <a:pt x="1564254" y="703734"/>
                </a:cubicBezTo>
                <a:cubicBezTo>
                  <a:pt x="1546207" y="753866"/>
                  <a:pt x="1526155" y="834076"/>
                  <a:pt x="1492065" y="872176"/>
                </a:cubicBezTo>
                <a:cubicBezTo>
                  <a:pt x="1457975" y="910276"/>
                  <a:pt x="1391801" y="948376"/>
                  <a:pt x="1359717" y="932334"/>
                </a:cubicBezTo>
                <a:cubicBezTo>
                  <a:pt x="1327633" y="916292"/>
                  <a:pt x="1271485" y="808007"/>
                  <a:pt x="1299559" y="775923"/>
                </a:cubicBezTo>
                <a:cubicBezTo>
                  <a:pt x="1327633" y="743839"/>
                  <a:pt x="1516127" y="777928"/>
                  <a:pt x="1528159" y="739828"/>
                </a:cubicBezTo>
                <a:cubicBezTo>
                  <a:pt x="1540191" y="701728"/>
                  <a:pt x="1455970" y="577402"/>
                  <a:pt x="1371749" y="547323"/>
                </a:cubicBezTo>
                <a:cubicBezTo>
                  <a:pt x="1287528" y="517244"/>
                  <a:pt x="1103044" y="567376"/>
                  <a:pt x="1022833" y="559355"/>
                </a:cubicBezTo>
                <a:cubicBezTo>
                  <a:pt x="942623" y="551334"/>
                  <a:pt x="966686" y="461097"/>
                  <a:pt x="890486" y="499197"/>
                </a:cubicBezTo>
                <a:cubicBezTo>
                  <a:pt x="814286" y="537297"/>
                  <a:pt x="669907" y="675660"/>
                  <a:pt x="565633" y="787955"/>
                </a:cubicBezTo>
                <a:cubicBezTo>
                  <a:pt x="461359" y="900250"/>
                  <a:pt x="359091" y="1064681"/>
                  <a:pt x="264844" y="1172965"/>
                </a:cubicBezTo>
                <a:cubicBezTo>
                  <a:pt x="170597" y="1281249"/>
                  <a:pt x="-5867" y="1337397"/>
                  <a:pt x="149" y="1437660"/>
                </a:cubicBezTo>
                <a:cubicBezTo>
                  <a:pt x="6165" y="1537923"/>
                  <a:pt x="230754" y="1722407"/>
                  <a:pt x="300938" y="1774544"/>
                </a:cubicBezTo>
                <a:cubicBezTo>
                  <a:pt x="371122" y="1826681"/>
                  <a:pt x="399196" y="1708371"/>
                  <a:pt x="421254" y="1750481"/>
                </a:cubicBezTo>
                <a:cubicBezTo>
                  <a:pt x="443312" y="1792591"/>
                  <a:pt x="401202" y="1981086"/>
                  <a:pt x="433286" y="2027207"/>
                </a:cubicBezTo>
                <a:cubicBezTo>
                  <a:pt x="465370" y="2073328"/>
                  <a:pt x="563628" y="2073328"/>
                  <a:pt x="613759" y="2027207"/>
                </a:cubicBezTo>
                <a:cubicBezTo>
                  <a:pt x="663890" y="1981086"/>
                  <a:pt x="712017" y="1846733"/>
                  <a:pt x="734075" y="1750481"/>
                </a:cubicBezTo>
                <a:cubicBezTo>
                  <a:pt x="756133" y="1654229"/>
                  <a:pt x="708007" y="1551960"/>
                  <a:pt x="746107" y="1449692"/>
                </a:cubicBezTo>
                <a:cubicBezTo>
                  <a:pt x="784207" y="1347424"/>
                  <a:pt x="920565" y="1207055"/>
                  <a:pt x="962675" y="1136871"/>
                </a:cubicBezTo>
                <a:cubicBezTo>
                  <a:pt x="1004786" y="1066687"/>
                  <a:pt x="1016817" y="1008533"/>
                  <a:pt x="998770" y="1028586"/>
                </a:cubicBezTo>
                <a:cubicBezTo>
                  <a:pt x="980723" y="1048639"/>
                  <a:pt x="852386" y="1182991"/>
                  <a:pt x="854391" y="1257186"/>
                </a:cubicBezTo>
                <a:cubicBezTo>
                  <a:pt x="856396" y="1331381"/>
                  <a:pt x="948638" y="1455708"/>
                  <a:pt x="1010801" y="1473755"/>
                </a:cubicBezTo>
                <a:cubicBezTo>
                  <a:pt x="1072964" y="1491802"/>
                  <a:pt x="1171222" y="1353439"/>
                  <a:pt x="1227370" y="1365471"/>
                </a:cubicBezTo>
                <a:cubicBezTo>
                  <a:pt x="1283518" y="1377503"/>
                  <a:pt x="1383781" y="1495813"/>
                  <a:pt x="1347686" y="1545944"/>
                </a:cubicBezTo>
                <a:cubicBezTo>
                  <a:pt x="1311591" y="1596075"/>
                  <a:pt x="1082990" y="1600086"/>
                  <a:pt x="1010801" y="1666260"/>
                </a:cubicBezTo>
                <a:cubicBezTo>
                  <a:pt x="938612" y="1732434"/>
                  <a:pt x="932596" y="1866786"/>
                  <a:pt x="914549" y="1942986"/>
                </a:cubicBezTo>
                <a:cubicBezTo>
                  <a:pt x="896502" y="2019186"/>
                  <a:pt x="930591" y="2093381"/>
                  <a:pt x="902517" y="2123460"/>
                </a:cubicBezTo>
                <a:cubicBezTo>
                  <a:pt x="874443" y="2153539"/>
                  <a:pt x="804260" y="2121455"/>
                  <a:pt x="746107" y="2123460"/>
                </a:cubicBezTo>
                <a:cubicBezTo>
                  <a:pt x="687954" y="2125465"/>
                  <a:pt x="531544" y="2085360"/>
                  <a:pt x="505475" y="213549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82725"/>
            <a:ext cx="1023673" cy="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827837" y="3495575"/>
            <a:ext cx="2291889" cy="2733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zövegdoboz 17"/>
          <p:cNvSpPr txBox="1"/>
          <p:nvPr/>
        </p:nvSpPr>
        <p:spPr>
          <a:xfrm>
            <a:off x="859760" y="3577505"/>
            <a:ext cx="221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The </a:t>
            </a:r>
            <a:r>
              <a:rPr lang="hu-HU" sz="1400" b="1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belong</a:t>
            </a:r>
            <a:r>
              <a:rPr lang="hu-HU" sz="1400" dirty="0" smtClean="0"/>
              <a:t> </a:t>
            </a:r>
            <a:r>
              <a:rPr lang="hu-HU" sz="1400" dirty="0" err="1" smtClean="0"/>
              <a:t>to</a:t>
            </a:r>
            <a:r>
              <a:rPr lang="hu-HU" sz="1400" dirty="0" smtClean="0"/>
              <a:t> </a:t>
            </a:r>
            <a:r>
              <a:rPr lang="hu-HU" sz="1400" dirty="0" err="1" smtClean="0"/>
              <a:t>those</a:t>
            </a:r>
            <a:r>
              <a:rPr lang="hu-HU" sz="1400" dirty="0" smtClean="0"/>
              <a:t> </a:t>
            </a:r>
            <a:r>
              <a:rPr lang="hu-HU" sz="1400" dirty="0" err="1" smtClean="0"/>
              <a:t>who</a:t>
            </a:r>
            <a:r>
              <a:rPr lang="hu-HU" sz="1400" dirty="0" smtClean="0"/>
              <a:t> </a:t>
            </a:r>
            <a:r>
              <a:rPr lang="hu-HU" sz="1400" dirty="0" err="1" smtClean="0"/>
              <a:t>uploaded</a:t>
            </a:r>
            <a:r>
              <a:rPr lang="hu-HU" sz="1400" dirty="0" smtClean="0"/>
              <a:t>.</a:t>
            </a:r>
            <a:endParaRPr lang="en-GB" sz="1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95763" y="4100725"/>
            <a:ext cx="221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Investigators</a:t>
            </a:r>
            <a:r>
              <a:rPr lang="hu-HU" sz="1400" dirty="0" smtClean="0"/>
              <a:t> </a:t>
            </a:r>
            <a:r>
              <a:rPr lang="hu-HU" sz="1400" b="1" dirty="0" err="1" smtClean="0"/>
              <a:t>can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see</a:t>
            </a:r>
            <a:endParaRPr lang="hu-HU" sz="1400" b="1" dirty="0" smtClean="0"/>
          </a:p>
          <a:p>
            <a:pPr algn="ctr"/>
            <a:r>
              <a:rPr lang="hu-HU" sz="1400" b="1" dirty="0" err="1" smtClean="0"/>
              <a:t>only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there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own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data</a:t>
            </a:r>
            <a:r>
              <a:rPr lang="hu-HU" sz="1400" dirty="0" smtClean="0"/>
              <a:t>.</a:t>
            </a:r>
            <a:endParaRPr lang="en-GB" sz="1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902573" y="4628871"/>
            <a:ext cx="221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Nobody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can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see</a:t>
            </a:r>
            <a:r>
              <a:rPr lang="hu-HU" sz="1400" b="1" dirty="0" smtClean="0"/>
              <a:t> </a:t>
            </a:r>
            <a:r>
              <a:rPr lang="hu-HU" sz="1400" dirty="0" err="1" smtClean="0"/>
              <a:t>your</a:t>
            </a:r>
            <a:endParaRPr lang="hu-HU" sz="1400" dirty="0" smtClean="0"/>
          </a:p>
          <a:p>
            <a:pPr algn="ctr"/>
            <a:r>
              <a:rPr lang="hu-HU" sz="1400" dirty="0" err="1" smtClean="0"/>
              <a:t>data</a:t>
            </a:r>
            <a:r>
              <a:rPr lang="hu-HU" sz="1400" dirty="0" smtClean="0"/>
              <a:t>.</a:t>
            </a:r>
            <a:endParaRPr lang="en-GB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73379" y="5133775"/>
            <a:ext cx="2219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However</a:t>
            </a:r>
            <a:r>
              <a:rPr lang="hu-HU" sz="1400" dirty="0" smtClean="0"/>
              <a:t>, </a:t>
            </a:r>
            <a:r>
              <a:rPr lang="hu-HU" sz="1400" dirty="0" err="1" smtClean="0"/>
              <a:t>if</a:t>
            </a:r>
            <a:r>
              <a:rPr lang="hu-HU" sz="1400" dirty="0" smtClean="0"/>
              <a:t> </a:t>
            </a:r>
            <a:r>
              <a:rPr lang="hu-HU" sz="1400" dirty="0" err="1" smtClean="0"/>
              <a:t>you</a:t>
            </a:r>
            <a:r>
              <a:rPr lang="hu-HU" sz="1400" dirty="0" smtClean="0"/>
              <a:t> </a:t>
            </a:r>
            <a:r>
              <a:rPr lang="hu-HU" sz="1400" dirty="0" err="1" smtClean="0"/>
              <a:t>have</a:t>
            </a:r>
            <a:r>
              <a:rPr lang="hu-HU" sz="1400" dirty="0" smtClean="0"/>
              <a:t> an idea </a:t>
            </a:r>
            <a:r>
              <a:rPr lang="hu-HU" sz="1400" dirty="0" err="1" smtClean="0"/>
              <a:t>you</a:t>
            </a:r>
            <a:r>
              <a:rPr lang="hu-HU" sz="1400" dirty="0" smtClean="0"/>
              <a:t> </a:t>
            </a:r>
            <a:r>
              <a:rPr lang="hu-HU" sz="1400" dirty="0" err="1" smtClean="0"/>
              <a:t>write</a:t>
            </a:r>
            <a:r>
              <a:rPr lang="hu-HU" sz="1400" dirty="0" smtClean="0"/>
              <a:t> </a:t>
            </a:r>
            <a:r>
              <a:rPr lang="hu-HU" sz="1400" b="1" dirty="0" smtClean="0"/>
              <a:t>a </a:t>
            </a:r>
            <a:r>
              <a:rPr lang="hu-HU" sz="1400" b="1" dirty="0" err="1" smtClean="0"/>
              <a:t>page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summary</a:t>
            </a:r>
            <a:r>
              <a:rPr lang="hu-HU" sz="1400" dirty="0" smtClean="0"/>
              <a:t> and </a:t>
            </a:r>
            <a:r>
              <a:rPr lang="hu-HU" sz="1400" dirty="0" err="1" smtClean="0"/>
              <a:t>will</a:t>
            </a:r>
            <a:r>
              <a:rPr lang="hu-HU" sz="1400" dirty="0" smtClean="0"/>
              <a:t> </a:t>
            </a:r>
            <a:r>
              <a:rPr lang="hu-HU" sz="1400" dirty="0" err="1" smtClean="0"/>
              <a:t>circulate</a:t>
            </a:r>
            <a:endParaRPr lang="hu-HU" sz="1400" dirty="0" smtClean="0"/>
          </a:p>
          <a:p>
            <a:pPr algn="ctr"/>
            <a:r>
              <a:rPr lang="hu-HU" sz="1400" dirty="0" err="1" smtClean="0"/>
              <a:t>among</a:t>
            </a:r>
            <a:r>
              <a:rPr lang="hu-HU" sz="1400" dirty="0" smtClean="0"/>
              <a:t> </a:t>
            </a:r>
            <a:r>
              <a:rPr lang="hu-HU" sz="1400" dirty="0" err="1" smtClean="0"/>
              <a:t>us</a:t>
            </a:r>
            <a:r>
              <a:rPr lang="hu-HU" sz="1400" dirty="0" smtClean="0"/>
              <a:t>.</a:t>
            </a:r>
            <a:endParaRPr lang="en-GB" sz="1400" dirty="0"/>
          </a:p>
        </p:txBody>
      </p:sp>
      <p:sp>
        <p:nvSpPr>
          <p:cNvPr id="22" name="Téglalap 21"/>
          <p:cNvSpPr/>
          <p:nvPr/>
        </p:nvSpPr>
        <p:spPr>
          <a:xfrm>
            <a:off x="6511172" y="1922254"/>
            <a:ext cx="2291889" cy="7802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/>
          <p:cNvSpPr txBox="1"/>
          <p:nvPr/>
        </p:nvSpPr>
        <p:spPr>
          <a:xfrm>
            <a:off x="6463886" y="1953365"/>
            <a:ext cx="235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Prospectively</a:t>
            </a:r>
            <a:r>
              <a:rPr lang="hu-HU" sz="1400" dirty="0" smtClean="0"/>
              <a:t> </a:t>
            </a:r>
            <a:r>
              <a:rPr lang="hu-HU" sz="1400" dirty="0" err="1" smtClean="0"/>
              <a:t>collected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multicentre</a:t>
            </a:r>
            <a:r>
              <a:rPr lang="hu-HU" sz="1400" dirty="0" smtClean="0"/>
              <a:t> </a:t>
            </a:r>
            <a:r>
              <a:rPr lang="hu-HU" sz="1400" dirty="0" err="1" smtClean="0"/>
              <a:t>collection</a:t>
            </a:r>
            <a:r>
              <a:rPr lang="hu-HU" sz="1400" dirty="0" smtClean="0"/>
              <a:t>,</a:t>
            </a:r>
          </a:p>
          <a:p>
            <a:pPr algn="ctr"/>
            <a:r>
              <a:rPr lang="hu-HU" sz="1400" b="1" dirty="0" err="1" smtClean="0"/>
              <a:t>high</a:t>
            </a:r>
            <a:r>
              <a:rPr lang="hu-HU" sz="1400" dirty="0" smtClean="0"/>
              <a:t> </a:t>
            </a:r>
            <a:r>
              <a:rPr lang="hu-HU" sz="1400" dirty="0" err="1" smtClean="0"/>
              <a:t>numbers</a:t>
            </a:r>
            <a:endParaRPr lang="en-GB" sz="1400" dirty="0"/>
          </a:p>
        </p:txBody>
      </p:sp>
      <p:cxnSp>
        <p:nvCxnSpPr>
          <p:cNvPr id="24" name="Egyenes összekötő nyíllal 23"/>
          <p:cNvCxnSpPr/>
          <p:nvPr/>
        </p:nvCxnSpPr>
        <p:spPr>
          <a:xfrm flipH="1">
            <a:off x="6659072" y="2760580"/>
            <a:ext cx="1115899" cy="8535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0274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abadkézi sokszög 2"/>
          <p:cNvSpPr/>
          <p:nvPr/>
        </p:nvSpPr>
        <p:spPr>
          <a:xfrm>
            <a:off x="4427984" y="2139278"/>
            <a:ext cx="3215363" cy="3960287"/>
          </a:xfrm>
          <a:custGeom>
            <a:avLst/>
            <a:gdLst>
              <a:gd name="connsiteX0" fmla="*/ 505475 w 3215363"/>
              <a:gd name="connsiteY0" fmla="*/ 2135492 h 3960287"/>
              <a:gd name="connsiteX1" fmla="*/ 589696 w 3215363"/>
              <a:gd name="connsiteY1" fmla="*/ 2424249 h 3960287"/>
              <a:gd name="connsiteX2" fmla="*/ 385159 w 3215363"/>
              <a:gd name="connsiteY2" fmla="*/ 2604723 h 3960287"/>
              <a:gd name="connsiteX3" fmla="*/ 529538 w 3215363"/>
              <a:gd name="connsiteY3" fmla="*/ 2785197 h 3960287"/>
              <a:gd name="connsiteX4" fmla="*/ 625791 w 3215363"/>
              <a:gd name="connsiteY4" fmla="*/ 2929576 h 3960287"/>
              <a:gd name="connsiteX5" fmla="*/ 553601 w 3215363"/>
              <a:gd name="connsiteY5" fmla="*/ 3110049 h 3960287"/>
              <a:gd name="connsiteX6" fmla="*/ 818296 w 3215363"/>
              <a:gd name="connsiteY6" fmla="*/ 3362713 h 3960287"/>
              <a:gd name="connsiteX7" fmla="*/ 998770 w 3215363"/>
              <a:gd name="connsiteY7" fmla="*/ 3651471 h 3960287"/>
              <a:gd name="connsiteX8" fmla="*/ 1203307 w 3215363"/>
              <a:gd name="connsiteY8" fmla="*/ 3940228 h 3960287"/>
              <a:gd name="connsiteX9" fmla="*/ 1299559 w 3215363"/>
              <a:gd name="connsiteY9" fmla="*/ 3916165 h 3960287"/>
              <a:gd name="connsiteX10" fmla="*/ 1395812 w 3215363"/>
              <a:gd name="connsiteY10" fmla="*/ 3759755 h 3960287"/>
              <a:gd name="connsiteX11" fmla="*/ 1191275 w 3215363"/>
              <a:gd name="connsiteY11" fmla="*/ 3495060 h 3960287"/>
              <a:gd name="connsiteX12" fmla="*/ 1600349 w 3215363"/>
              <a:gd name="connsiteY12" fmla="*/ 3446934 h 3960287"/>
              <a:gd name="connsiteX13" fmla="*/ 1720665 w 3215363"/>
              <a:gd name="connsiteY13" fmla="*/ 3374744 h 3960287"/>
              <a:gd name="connsiteX14" fmla="*/ 1648475 w 3215363"/>
              <a:gd name="connsiteY14" fmla="*/ 3182239 h 3960287"/>
              <a:gd name="connsiteX15" fmla="*/ 1732696 w 3215363"/>
              <a:gd name="connsiteY15" fmla="*/ 2725039 h 3960287"/>
              <a:gd name="connsiteX16" fmla="*/ 1877075 w 3215363"/>
              <a:gd name="connsiteY16" fmla="*/ 2833323 h 3960287"/>
              <a:gd name="connsiteX17" fmla="*/ 2141770 w 3215363"/>
              <a:gd name="connsiteY17" fmla="*/ 2881449 h 3960287"/>
              <a:gd name="connsiteX18" fmla="*/ 2213959 w 3215363"/>
              <a:gd name="connsiteY18" fmla="*/ 2592692 h 3960287"/>
              <a:gd name="connsiteX19" fmla="*/ 2502717 w 3215363"/>
              <a:gd name="connsiteY19" fmla="*/ 2833323 h 3960287"/>
              <a:gd name="connsiteX20" fmla="*/ 2899759 w 3215363"/>
              <a:gd name="connsiteY20" fmla="*/ 2773165 h 3960287"/>
              <a:gd name="connsiteX21" fmla="*/ 3212580 w 3215363"/>
              <a:gd name="connsiteY21" fmla="*/ 2761134 h 3960287"/>
              <a:gd name="connsiteX22" fmla="*/ 3044138 w 3215363"/>
              <a:gd name="connsiteY22" fmla="*/ 2568628 h 3960287"/>
              <a:gd name="connsiteX23" fmla="*/ 2887728 w 3215363"/>
              <a:gd name="connsiteY23" fmla="*/ 2376123 h 3960287"/>
              <a:gd name="connsiteX24" fmla="*/ 2923822 w 3215363"/>
              <a:gd name="connsiteY24" fmla="*/ 2123460 h 3960287"/>
              <a:gd name="connsiteX25" fmla="*/ 2683191 w 3215363"/>
              <a:gd name="connsiteY25" fmla="*/ 1858765 h 3960287"/>
              <a:gd name="connsiteX26" fmla="*/ 2791475 w 3215363"/>
              <a:gd name="connsiteY26" fmla="*/ 1618134 h 3960287"/>
              <a:gd name="connsiteX27" fmla="*/ 3140391 w 3215363"/>
              <a:gd name="connsiteY27" fmla="*/ 1485786 h 3960287"/>
              <a:gd name="connsiteX28" fmla="*/ 3152422 w 3215363"/>
              <a:gd name="connsiteY28" fmla="*/ 1281249 h 3960287"/>
              <a:gd name="connsiteX29" fmla="*/ 2863665 w 3215363"/>
              <a:gd name="connsiteY29" fmla="*/ 1197028 h 3960287"/>
              <a:gd name="connsiteX30" fmla="*/ 2743349 w 3215363"/>
              <a:gd name="connsiteY30" fmla="*/ 1160934 h 3960287"/>
              <a:gd name="connsiteX31" fmla="*/ 2502717 w 3215363"/>
              <a:gd name="connsiteY31" fmla="*/ 775923 h 3960287"/>
              <a:gd name="connsiteX32" fmla="*/ 2334275 w 3215363"/>
              <a:gd name="connsiteY32" fmla="*/ 535292 h 3960287"/>
              <a:gd name="connsiteX33" fmla="*/ 2358338 w 3215363"/>
              <a:gd name="connsiteY33" fmla="*/ 354818 h 3960287"/>
              <a:gd name="connsiteX34" fmla="*/ 2310212 w 3215363"/>
              <a:gd name="connsiteY34" fmla="*/ 54028 h 3960287"/>
              <a:gd name="connsiteX35" fmla="*/ 2021454 w 3215363"/>
              <a:gd name="connsiteY35" fmla="*/ 5902 h 3960287"/>
              <a:gd name="connsiteX36" fmla="*/ 1816917 w 3215363"/>
              <a:gd name="connsiteY36" fmla="*/ 126218 h 3960287"/>
              <a:gd name="connsiteX37" fmla="*/ 1816917 w 3215363"/>
              <a:gd name="connsiteY37" fmla="*/ 318723 h 3960287"/>
              <a:gd name="connsiteX38" fmla="*/ 1600349 w 3215363"/>
              <a:gd name="connsiteY38" fmla="*/ 571386 h 3960287"/>
              <a:gd name="connsiteX39" fmla="*/ 1564254 w 3215363"/>
              <a:gd name="connsiteY39" fmla="*/ 703734 h 3960287"/>
              <a:gd name="connsiteX40" fmla="*/ 1492065 w 3215363"/>
              <a:gd name="connsiteY40" fmla="*/ 872176 h 3960287"/>
              <a:gd name="connsiteX41" fmla="*/ 1359717 w 3215363"/>
              <a:gd name="connsiteY41" fmla="*/ 932334 h 3960287"/>
              <a:gd name="connsiteX42" fmla="*/ 1299559 w 3215363"/>
              <a:gd name="connsiteY42" fmla="*/ 775923 h 3960287"/>
              <a:gd name="connsiteX43" fmla="*/ 1528159 w 3215363"/>
              <a:gd name="connsiteY43" fmla="*/ 739828 h 3960287"/>
              <a:gd name="connsiteX44" fmla="*/ 1371749 w 3215363"/>
              <a:gd name="connsiteY44" fmla="*/ 547323 h 3960287"/>
              <a:gd name="connsiteX45" fmla="*/ 1022833 w 3215363"/>
              <a:gd name="connsiteY45" fmla="*/ 559355 h 3960287"/>
              <a:gd name="connsiteX46" fmla="*/ 890486 w 3215363"/>
              <a:gd name="connsiteY46" fmla="*/ 499197 h 3960287"/>
              <a:gd name="connsiteX47" fmla="*/ 565633 w 3215363"/>
              <a:gd name="connsiteY47" fmla="*/ 787955 h 3960287"/>
              <a:gd name="connsiteX48" fmla="*/ 264844 w 3215363"/>
              <a:gd name="connsiteY48" fmla="*/ 1172965 h 3960287"/>
              <a:gd name="connsiteX49" fmla="*/ 149 w 3215363"/>
              <a:gd name="connsiteY49" fmla="*/ 1437660 h 3960287"/>
              <a:gd name="connsiteX50" fmla="*/ 300938 w 3215363"/>
              <a:gd name="connsiteY50" fmla="*/ 1774544 h 3960287"/>
              <a:gd name="connsiteX51" fmla="*/ 421254 w 3215363"/>
              <a:gd name="connsiteY51" fmla="*/ 1750481 h 3960287"/>
              <a:gd name="connsiteX52" fmla="*/ 433286 w 3215363"/>
              <a:gd name="connsiteY52" fmla="*/ 2027207 h 3960287"/>
              <a:gd name="connsiteX53" fmla="*/ 613759 w 3215363"/>
              <a:gd name="connsiteY53" fmla="*/ 2027207 h 3960287"/>
              <a:gd name="connsiteX54" fmla="*/ 734075 w 3215363"/>
              <a:gd name="connsiteY54" fmla="*/ 1750481 h 3960287"/>
              <a:gd name="connsiteX55" fmla="*/ 746107 w 3215363"/>
              <a:gd name="connsiteY55" fmla="*/ 1449692 h 3960287"/>
              <a:gd name="connsiteX56" fmla="*/ 962675 w 3215363"/>
              <a:gd name="connsiteY56" fmla="*/ 1136871 h 3960287"/>
              <a:gd name="connsiteX57" fmla="*/ 998770 w 3215363"/>
              <a:gd name="connsiteY57" fmla="*/ 1028586 h 3960287"/>
              <a:gd name="connsiteX58" fmla="*/ 854391 w 3215363"/>
              <a:gd name="connsiteY58" fmla="*/ 1257186 h 3960287"/>
              <a:gd name="connsiteX59" fmla="*/ 1010801 w 3215363"/>
              <a:gd name="connsiteY59" fmla="*/ 1473755 h 3960287"/>
              <a:gd name="connsiteX60" fmla="*/ 1227370 w 3215363"/>
              <a:gd name="connsiteY60" fmla="*/ 1365471 h 3960287"/>
              <a:gd name="connsiteX61" fmla="*/ 1347686 w 3215363"/>
              <a:gd name="connsiteY61" fmla="*/ 1545944 h 3960287"/>
              <a:gd name="connsiteX62" fmla="*/ 1010801 w 3215363"/>
              <a:gd name="connsiteY62" fmla="*/ 1666260 h 3960287"/>
              <a:gd name="connsiteX63" fmla="*/ 914549 w 3215363"/>
              <a:gd name="connsiteY63" fmla="*/ 1942986 h 3960287"/>
              <a:gd name="connsiteX64" fmla="*/ 902517 w 3215363"/>
              <a:gd name="connsiteY64" fmla="*/ 2123460 h 3960287"/>
              <a:gd name="connsiteX65" fmla="*/ 746107 w 3215363"/>
              <a:gd name="connsiteY65" fmla="*/ 2123460 h 3960287"/>
              <a:gd name="connsiteX66" fmla="*/ 505475 w 3215363"/>
              <a:gd name="connsiteY66" fmla="*/ 2135492 h 396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15363" h="3960287">
                <a:moveTo>
                  <a:pt x="505475" y="2135492"/>
                </a:moveTo>
                <a:cubicBezTo>
                  <a:pt x="479406" y="2185624"/>
                  <a:pt x="609749" y="2346044"/>
                  <a:pt x="589696" y="2424249"/>
                </a:cubicBezTo>
                <a:cubicBezTo>
                  <a:pt x="569643" y="2502454"/>
                  <a:pt x="395185" y="2544565"/>
                  <a:pt x="385159" y="2604723"/>
                </a:cubicBezTo>
                <a:cubicBezTo>
                  <a:pt x="375133" y="2664881"/>
                  <a:pt x="489433" y="2731055"/>
                  <a:pt x="529538" y="2785197"/>
                </a:cubicBezTo>
                <a:cubicBezTo>
                  <a:pt x="569643" y="2839339"/>
                  <a:pt x="621781" y="2875434"/>
                  <a:pt x="625791" y="2929576"/>
                </a:cubicBezTo>
                <a:cubicBezTo>
                  <a:pt x="629801" y="2983718"/>
                  <a:pt x="521517" y="3037860"/>
                  <a:pt x="553601" y="3110049"/>
                </a:cubicBezTo>
                <a:cubicBezTo>
                  <a:pt x="585685" y="3182238"/>
                  <a:pt x="744101" y="3272476"/>
                  <a:pt x="818296" y="3362713"/>
                </a:cubicBezTo>
                <a:cubicBezTo>
                  <a:pt x="892491" y="3452950"/>
                  <a:pt x="934602" y="3555219"/>
                  <a:pt x="998770" y="3651471"/>
                </a:cubicBezTo>
                <a:cubicBezTo>
                  <a:pt x="1062938" y="3747723"/>
                  <a:pt x="1153176" y="3896112"/>
                  <a:pt x="1203307" y="3940228"/>
                </a:cubicBezTo>
                <a:cubicBezTo>
                  <a:pt x="1253438" y="3984344"/>
                  <a:pt x="1267475" y="3946244"/>
                  <a:pt x="1299559" y="3916165"/>
                </a:cubicBezTo>
                <a:cubicBezTo>
                  <a:pt x="1331643" y="3886086"/>
                  <a:pt x="1413859" y="3829939"/>
                  <a:pt x="1395812" y="3759755"/>
                </a:cubicBezTo>
                <a:cubicBezTo>
                  <a:pt x="1377765" y="3689571"/>
                  <a:pt x="1157185" y="3547197"/>
                  <a:pt x="1191275" y="3495060"/>
                </a:cubicBezTo>
                <a:cubicBezTo>
                  <a:pt x="1225365" y="3442923"/>
                  <a:pt x="1512117" y="3466987"/>
                  <a:pt x="1600349" y="3446934"/>
                </a:cubicBezTo>
                <a:cubicBezTo>
                  <a:pt x="1688581" y="3426881"/>
                  <a:pt x="1712644" y="3418860"/>
                  <a:pt x="1720665" y="3374744"/>
                </a:cubicBezTo>
                <a:cubicBezTo>
                  <a:pt x="1728686" y="3330628"/>
                  <a:pt x="1646470" y="3290523"/>
                  <a:pt x="1648475" y="3182239"/>
                </a:cubicBezTo>
                <a:cubicBezTo>
                  <a:pt x="1650480" y="3073955"/>
                  <a:pt x="1694596" y="2783192"/>
                  <a:pt x="1732696" y="2725039"/>
                </a:cubicBezTo>
                <a:cubicBezTo>
                  <a:pt x="1770796" y="2666886"/>
                  <a:pt x="1808896" y="2807255"/>
                  <a:pt x="1877075" y="2833323"/>
                </a:cubicBezTo>
                <a:cubicBezTo>
                  <a:pt x="1945254" y="2859391"/>
                  <a:pt x="2085623" y="2921554"/>
                  <a:pt x="2141770" y="2881449"/>
                </a:cubicBezTo>
                <a:cubicBezTo>
                  <a:pt x="2197917" y="2841344"/>
                  <a:pt x="2153801" y="2600713"/>
                  <a:pt x="2213959" y="2592692"/>
                </a:cubicBezTo>
                <a:cubicBezTo>
                  <a:pt x="2274117" y="2584671"/>
                  <a:pt x="2388417" y="2803244"/>
                  <a:pt x="2502717" y="2833323"/>
                </a:cubicBezTo>
                <a:cubicBezTo>
                  <a:pt x="2617017" y="2863402"/>
                  <a:pt x="2781449" y="2785196"/>
                  <a:pt x="2899759" y="2773165"/>
                </a:cubicBezTo>
                <a:cubicBezTo>
                  <a:pt x="3018069" y="2761134"/>
                  <a:pt x="3188517" y="2795223"/>
                  <a:pt x="3212580" y="2761134"/>
                </a:cubicBezTo>
                <a:cubicBezTo>
                  <a:pt x="3236643" y="2727045"/>
                  <a:pt x="3098280" y="2632797"/>
                  <a:pt x="3044138" y="2568628"/>
                </a:cubicBezTo>
                <a:cubicBezTo>
                  <a:pt x="2989996" y="2504460"/>
                  <a:pt x="2907781" y="2450318"/>
                  <a:pt x="2887728" y="2376123"/>
                </a:cubicBezTo>
                <a:cubicBezTo>
                  <a:pt x="2867675" y="2301928"/>
                  <a:pt x="2957912" y="2209686"/>
                  <a:pt x="2923822" y="2123460"/>
                </a:cubicBezTo>
                <a:cubicBezTo>
                  <a:pt x="2889733" y="2037234"/>
                  <a:pt x="2705249" y="1942986"/>
                  <a:pt x="2683191" y="1858765"/>
                </a:cubicBezTo>
                <a:cubicBezTo>
                  <a:pt x="2661133" y="1774544"/>
                  <a:pt x="2715275" y="1680297"/>
                  <a:pt x="2791475" y="1618134"/>
                </a:cubicBezTo>
                <a:cubicBezTo>
                  <a:pt x="2867675" y="1555971"/>
                  <a:pt x="3080233" y="1541933"/>
                  <a:pt x="3140391" y="1485786"/>
                </a:cubicBezTo>
                <a:cubicBezTo>
                  <a:pt x="3200549" y="1429638"/>
                  <a:pt x="3198543" y="1329375"/>
                  <a:pt x="3152422" y="1281249"/>
                </a:cubicBezTo>
                <a:cubicBezTo>
                  <a:pt x="3106301" y="1233123"/>
                  <a:pt x="2863665" y="1197028"/>
                  <a:pt x="2863665" y="1197028"/>
                </a:cubicBezTo>
                <a:cubicBezTo>
                  <a:pt x="2795486" y="1176975"/>
                  <a:pt x="2803507" y="1231118"/>
                  <a:pt x="2743349" y="1160934"/>
                </a:cubicBezTo>
                <a:cubicBezTo>
                  <a:pt x="2683191" y="1090750"/>
                  <a:pt x="2570896" y="880197"/>
                  <a:pt x="2502717" y="775923"/>
                </a:cubicBezTo>
                <a:cubicBezTo>
                  <a:pt x="2434538" y="671649"/>
                  <a:pt x="2358338" y="605476"/>
                  <a:pt x="2334275" y="535292"/>
                </a:cubicBezTo>
                <a:cubicBezTo>
                  <a:pt x="2310212" y="465108"/>
                  <a:pt x="2362349" y="435029"/>
                  <a:pt x="2358338" y="354818"/>
                </a:cubicBezTo>
                <a:cubicBezTo>
                  <a:pt x="2354327" y="274607"/>
                  <a:pt x="2366359" y="112181"/>
                  <a:pt x="2310212" y="54028"/>
                </a:cubicBezTo>
                <a:cubicBezTo>
                  <a:pt x="2254065" y="-4125"/>
                  <a:pt x="2103670" y="-6130"/>
                  <a:pt x="2021454" y="5902"/>
                </a:cubicBezTo>
                <a:cubicBezTo>
                  <a:pt x="1939238" y="17934"/>
                  <a:pt x="1851007" y="74081"/>
                  <a:pt x="1816917" y="126218"/>
                </a:cubicBezTo>
                <a:cubicBezTo>
                  <a:pt x="1782827" y="178355"/>
                  <a:pt x="1853012" y="244528"/>
                  <a:pt x="1816917" y="318723"/>
                </a:cubicBezTo>
                <a:cubicBezTo>
                  <a:pt x="1780822" y="392918"/>
                  <a:pt x="1642460" y="507217"/>
                  <a:pt x="1600349" y="571386"/>
                </a:cubicBezTo>
                <a:cubicBezTo>
                  <a:pt x="1558239" y="635554"/>
                  <a:pt x="1582301" y="653602"/>
                  <a:pt x="1564254" y="703734"/>
                </a:cubicBezTo>
                <a:cubicBezTo>
                  <a:pt x="1546207" y="753866"/>
                  <a:pt x="1526155" y="834076"/>
                  <a:pt x="1492065" y="872176"/>
                </a:cubicBezTo>
                <a:cubicBezTo>
                  <a:pt x="1457975" y="910276"/>
                  <a:pt x="1391801" y="948376"/>
                  <a:pt x="1359717" y="932334"/>
                </a:cubicBezTo>
                <a:cubicBezTo>
                  <a:pt x="1327633" y="916292"/>
                  <a:pt x="1271485" y="808007"/>
                  <a:pt x="1299559" y="775923"/>
                </a:cubicBezTo>
                <a:cubicBezTo>
                  <a:pt x="1327633" y="743839"/>
                  <a:pt x="1516127" y="777928"/>
                  <a:pt x="1528159" y="739828"/>
                </a:cubicBezTo>
                <a:cubicBezTo>
                  <a:pt x="1540191" y="701728"/>
                  <a:pt x="1455970" y="577402"/>
                  <a:pt x="1371749" y="547323"/>
                </a:cubicBezTo>
                <a:cubicBezTo>
                  <a:pt x="1287528" y="517244"/>
                  <a:pt x="1103044" y="567376"/>
                  <a:pt x="1022833" y="559355"/>
                </a:cubicBezTo>
                <a:cubicBezTo>
                  <a:pt x="942623" y="551334"/>
                  <a:pt x="966686" y="461097"/>
                  <a:pt x="890486" y="499197"/>
                </a:cubicBezTo>
                <a:cubicBezTo>
                  <a:pt x="814286" y="537297"/>
                  <a:pt x="669907" y="675660"/>
                  <a:pt x="565633" y="787955"/>
                </a:cubicBezTo>
                <a:cubicBezTo>
                  <a:pt x="461359" y="900250"/>
                  <a:pt x="359091" y="1064681"/>
                  <a:pt x="264844" y="1172965"/>
                </a:cubicBezTo>
                <a:cubicBezTo>
                  <a:pt x="170597" y="1281249"/>
                  <a:pt x="-5867" y="1337397"/>
                  <a:pt x="149" y="1437660"/>
                </a:cubicBezTo>
                <a:cubicBezTo>
                  <a:pt x="6165" y="1537923"/>
                  <a:pt x="230754" y="1722407"/>
                  <a:pt x="300938" y="1774544"/>
                </a:cubicBezTo>
                <a:cubicBezTo>
                  <a:pt x="371122" y="1826681"/>
                  <a:pt x="399196" y="1708371"/>
                  <a:pt x="421254" y="1750481"/>
                </a:cubicBezTo>
                <a:cubicBezTo>
                  <a:pt x="443312" y="1792591"/>
                  <a:pt x="401202" y="1981086"/>
                  <a:pt x="433286" y="2027207"/>
                </a:cubicBezTo>
                <a:cubicBezTo>
                  <a:pt x="465370" y="2073328"/>
                  <a:pt x="563628" y="2073328"/>
                  <a:pt x="613759" y="2027207"/>
                </a:cubicBezTo>
                <a:cubicBezTo>
                  <a:pt x="663890" y="1981086"/>
                  <a:pt x="712017" y="1846733"/>
                  <a:pt x="734075" y="1750481"/>
                </a:cubicBezTo>
                <a:cubicBezTo>
                  <a:pt x="756133" y="1654229"/>
                  <a:pt x="708007" y="1551960"/>
                  <a:pt x="746107" y="1449692"/>
                </a:cubicBezTo>
                <a:cubicBezTo>
                  <a:pt x="784207" y="1347424"/>
                  <a:pt x="920565" y="1207055"/>
                  <a:pt x="962675" y="1136871"/>
                </a:cubicBezTo>
                <a:cubicBezTo>
                  <a:pt x="1004786" y="1066687"/>
                  <a:pt x="1016817" y="1008533"/>
                  <a:pt x="998770" y="1028586"/>
                </a:cubicBezTo>
                <a:cubicBezTo>
                  <a:pt x="980723" y="1048639"/>
                  <a:pt x="852386" y="1182991"/>
                  <a:pt x="854391" y="1257186"/>
                </a:cubicBezTo>
                <a:cubicBezTo>
                  <a:pt x="856396" y="1331381"/>
                  <a:pt x="948638" y="1455708"/>
                  <a:pt x="1010801" y="1473755"/>
                </a:cubicBezTo>
                <a:cubicBezTo>
                  <a:pt x="1072964" y="1491802"/>
                  <a:pt x="1171222" y="1353439"/>
                  <a:pt x="1227370" y="1365471"/>
                </a:cubicBezTo>
                <a:cubicBezTo>
                  <a:pt x="1283518" y="1377503"/>
                  <a:pt x="1383781" y="1495813"/>
                  <a:pt x="1347686" y="1545944"/>
                </a:cubicBezTo>
                <a:cubicBezTo>
                  <a:pt x="1311591" y="1596075"/>
                  <a:pt x="1082990" y="1600086"/>
                  <a:pt x="1010801" y="1666260"/>
                </a:cubicBezTo>
                <a:cubicBezTo>
                  <a:pt x="938612" y="1732434"/>
                  <a:pt x="932596" y="1866786"/>
                  <a:pt x="914549" y="1942986"/>
                </a:cubicBezTo>
                <a:cubicBezTo>
                  <a:pt x="896502" y="2019186"/>
                  <a:pt x="930591" y="2093381"/>
                  <a:pt x="902517" y="2123460"/>
                </a:cubicBezTo>
                <a:cubicBezTo>
                  <a:pt x="874443" y="2153539"/>
                  <a:pt x="804260" y="2121455"/>
                  <a:pt x="746107" y="2123460"/>
                </a:cubicBezTo>
                <a:cubicBezTo>
                  <a:pt x="687954" y="2125465"/>
                  <a:pt x="531544" y="2085360"/>
                  <a:pt x="505475" y="213549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82725"/>
            <a:ext cx="1023673" cy="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églalap 21"/>
          <p:cNvSpPr/>
          <p:nvPr/>
        </p:nvSpPr>
        <p:spPr>
          <a:xfrm>
            <a:off x="5482421" y="4123276"/>
            <a:ext cx="2291889" cy="7802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/>
          <p:cNvSpPr txBox="1"/>
          <p:nvPr/>
        </p:nvSpPr>
        <p:spPr>
          <a:xfrm>
            <a:off x="5531600" y="4139329"/>
            <a:ext cx="235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Prospectively</a:t>
            </a:r>
            <a:r>
              <a:rPr lang="hu-HU" sz="1400" dirty="0" smtClean="0"/>
              <a:t> </a:t>
            </a:r>
            <a:r>
              <a:rPr lang="hu-HU" sz="1400" dirty="0" err="1" smtClean="0"/>
              <a:t>collected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multicentre</a:t>
            </a:r>
            <a:r>
              <a:rPr lang="hu-HU" sz="1400" dirty="0" smtClean="0"/>
              <a:t> </a:t>
            </a:r>
            <a:r>
              <a:rPr lang="hu-HU" sz="1400" dirty="0" err="1" smtClean="0"/>
              <a:t>collection</a:t>
            </a:r>
            <a:r>
              <a:rPr lang="hu-HU" sz="1400" dirty="0" smtClean="0"/>
              <a:t>,</a:t>
            </a:r>
          </a:p>
          <a:p>
            <a:pPr algn="ctr"/>
            <a:r>
              <a:rPr lang="hu-HU" sz="1400" b="1" dirty="0" err="1" smtClean="0"/>
              <a:t>high</a:t>
            </a:r>
            <a:r>
              <a:rPr lang="hu-HU" sz="1400" dirty="0" smtClean="0"/>
              <a:t> </a:t>
            </a:r>
            <a:r>
              <a:rPr lang="hu-HU" sz="1400" dirty="0" err="1" smtClean="0"/>
              <a:t>numbers</a:t>
            </a:r>
            <a:endParaRPr lang="en-GB" sz="1400" dirty="0"/>
          </a:p>
        </p:txBody>
      </p:sp>
      <p:sp>
        <p:nvSpPr>
          <p:cNvPr id="27" name="Téglalap 26"/>
          <p:cNvSpPr/>
          <p:nvPr/>
        </p:nvSpPr>
        <p:spPr>
          <a:xfrm>
            <a:off x="1637395" y="4094228"/>
            <a:ext cx="2291889" cy="7802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zövegdoboz 27"/>
          <p:cNvSpPr txBox="1"/>
          <p:nvPr/>
        </p:nvSpPr>
        <p:spPr>
          <a:xfrm>
            <a:off x="1612543" y="4115046"/>
            <a:ext cx="2351626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Single</a:t>
            </a:r>
            <a:r>
              <a:rPr lang="hu-HU" sz="1400" b="1" dirty="0" smtClean="0"/>
              <a:t> centre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small</a:t>
            </a:r>
            <a:r>
              <a:rPr lang="hu-HU" sz="1400" dirty="0" smtClean="0"/>
              <a:t>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of </a:t>
            </a:r>
            <a:r>
              <a:rPr lang="hu-HU" sz="1400" dirty="0" err="1" smtClean="0"/>
              <a:t>patients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retrospective</a:t>
            </a:r>
            <a:r>
              <a:rPr lang="hu-HU" sz="1400" dirty="0" smtClean="0"/>
              <a:t> and</a:t>
            </a:r>
          </a:p>
          <a:p>
            <a:pPr algn="ctr"/>
            <a:r>
              <a:rPr lang="hu-HU" sz="1400" b="1" dirty="0" err="1"/>
              <a:t>i</a:t>
            </a:r>
            <a:r>
              <a:rPr lang="hu-HU" sz="1400" b="1" dirty="0" err="1" smtClean="0"/>
              <a:t>nsufficient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analyses</a:t>
            </a:r>
            <a:endParaRPr lang="en-GB" sz="1400" dirty="0"/>
          </a:p>
        </p:txBody>
      </p:sp>
      <p:sp>
        <p:nvSpPr>
          <p:cNvPr id="30" name="Téglalap 29"/>
          <p:cNvSpPr/>
          <p:nvPr/>
        </p:nvSpPr>
        <p:spPr>
          <a:xfrm>
            <a:off x="3632931" y="1626590"/>
            <a:ext cx="2291889" cy="1372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zövegdoboz 30"/>
          <p:cNvSpPr txBox="1"/>
          <p:nvPr/>
        </p:nvSpPr>
        <p:spPr>
          <a:xfrm>
            <a:off x="3599414" y="1630263"/>
            <a:ext cx="2358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SAME AMOUNT OF WORK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32" name="Egyenes összekötő nyíllal 31"/>
          <p:cNvCxnSpPr/>
          <p:nvPr/>
        </p:nvCxnSpPr>
        <p:spPr>
          <a:xfrm>
            <a:off x="4785038" y="3028578"/>
            <a:ext cx="1926023" cy="10656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>
            <a:off x="3097897" y="3031799"/>
            <a:ext cx="1741678" cy="9927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9204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 animBg="1"/>
      <p:bldP spid="28" grpId="0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://seattlewebdesign.company/wp-content/uploads/2015/05/orlando-bank-web-de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7" y="1916832"/>
            <a:ext cx="2175520" cy="1982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833909" y="4445794"/>
            <a:ext cx="1163404" cy="2035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1214672" y="4445795"/>
            <a:ext cx="1163404" cy="20351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1596434" y="4445795"/>
            <a:ext cx="1163404" cy="20351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7419" y="5263040"/>
            <a:ext cx="1516435" cy="129402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0266" y="2151380"/>
            <a:ext cx="4283557" cy="309887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95073" y="2762451"/>
            <a:ext cx="4406184" cy="2778044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59301" y="3540929"/>
            <a:ext cx="4455927" cy="262657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18" name="Téglalap 17"/>
          <p:cNvSpPr/>
          <p:nvPr/>
        </p:nvSpPr>
        <p:spPr>
          <a:xfrm>
            <a:off x="3093895" y="1499203"/>
            <a:ext cx="4228659" cy="565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968951" y="1513755"/>
            <a:ext cx="441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1"/>
                </a:solidFill>
              </a:rPr>
              <a:t>GENETIC STUDIES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394615" y="4068315"/>
            <a:ext cx="3692153" cy="23314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 algn="ctr"/>
            <a:endParaRPr lang="hu-HU" sz="1050" dirty="0"/>
          </a:p>
          <a:p>
            <a:pPr algn="ctr"/>
            <a:endParaRPr lang="hu-HU" sz="1050" dirty="0" smtClean="0"/>
          </a:p>
          <a:p>
            <a:pPr algn="ctr"/>
            <a:endParaRPr lang="hu-HU" sz="1050" dirty="0" smtClean="0"/>
          </a:p>
          <a:p>
            <a:pPr algn="ctr"/>
            <a:endParaRPr lang="hu-HU" sz="1050" dirty="0" smtClean="0"/>
          </a:p>
          <a:p>
            <a:pPr algn="ctr"/>
            <a:endParaRPr lang="hu-HU" sz="1050" dirty="0"/>
          </a:p>
          <a:p>
            <a:pPr algn="ctr"/>
            <a:endParaRPr lang="hu-HU" sz="1050" dirty="0" smtClean="0"/>
          </a:p>
          <a:p>
            <a:pPr algn="ctr"/>
            <a:endParaRPr lang="en-GB" sz="105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134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44892" y="2350849"/>
            <a:ext cx="4534997" cy="559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GENERAL REGISTRY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37728" y="3648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2656638" y="1500464"/>
            <a:ext cx="431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LONGITUDINAL STUDIES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673804" y="239999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black"/>
                </a:solidFill>
                <a:latin typeface="Calibri"/>
              </a:rPr>
              <a:t>2015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7957471" y="2861662"/>
            <a:ext cx="239296" cy="259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673803" y="551467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black"/>
                </a:solidFill>
                <a:latin typeface="Calibri"/>
              </a:rPr>
              <a:t>2020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2544892" y="3125865"/>
            <a:ext cx="4534997" cy="26634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AP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2544892" y="3596465"/>
            <a:ext cx="4534997" cy="26634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AP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544892" y="4106942"/>
            <a:ext cx="4534997" cy="26634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CP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548825" y="4598492"/>
            <a:ext cx="4534997" cy="2663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CP-AP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2544892" y="5104679"/>
            <a:ext cx="4534997" cy="2663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CP-AP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2544891" y="5527167"/>
            <a:ext cx="4534997" cy="26634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PC</a:t>
            </a:r>
            <a:endParaRPr lang="en-GB" b="1" dirty="0">
              <a:solidFill>
                <a:prstClr val="white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9" name="Kép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zövegdoboz 19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124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667868" y="242088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tx2">
                    <a:lumMod val="75000"/>
                  </a:schemeClr>
                </a:solidFill>
              </a:rPr>
              <a:t>UNIFORM DATA </a:t>
            </a:r>
            <a:r>
              <a:rPr lang="hu-HU" sz="4800" b="1" dirty="0" smtClean="0">
                <a:solidFill>
                  <a:schemeClr val="tx2">
                    <a:lumMod val="75000"/>
                  </a:schemeClr>
                </a:solidFill>
              </a:rPr>
              <a:t>COLLECTION </a:t>
            </a:r>
            <a:r>
              <a:rPr lang="hu-HU" sz="4800" b="1" dirty="0" smtClean="0">
                <a:solidFill>
                  <a:schemeClr val="tx2">
                    <a:lumMod val="75000"/>
                  </a:schemeClr>
                </a:solidFill>
              </a:rPr>
              <a:t>IS CRUCIAL!</a:t>
            </a:r>
            <a:endParaRPr lang="en-GB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218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1887116" y="1772816"/>
            <a:ext cx="520443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Thank</a:t>
            </a: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you</a:t>
            </a: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for</a:t>
            </a:r>
            <a:endParaRPr lang="hu-HU" sz="6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your</a:t>
            </a: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attention</a:t>
            </a: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!</a:t>
            </a:r>
          </a:p>
        </p:txBody>
      </p:sp>
      <p:sp>
        <p:nvSpPr>
          <p:cNvPr id="6147" name="Szövegdoboz 7"/>
          <p:cNvSpPr txBox="1">
            <a:spLocks noChangeArrowheads="1"/>
          </p:cNvSpPr>
          <p:nvPr/>
        </p:nvSpPr>
        <p:spPr bwMode="auto">
          <a:xfrm>
            <a:off x="515938" y="3919538"/>
            <a:ext cx="85931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sz="2800" b="1" dirty="0"/>
              <a:t>THE HUNGARIAN PANCREATIC STUDY GROUP</a:t>
            </a:r>
          </a:p>
          <a:p>
            <a:pPr algn="ctr" eaLnBrk="1" hangingPunct="1"/>
            <a:r>
              <a:rPr lang="hu-HU" sz="2800" b="1" dirty="0"/>
              <a:t>IS COMMITTED TO IMPROVING</a:t>
            </a:r>
          </a:p>
          <a:p>
            <a:pPr algn="ctr" eaLnBrk="1" hangingPunct="1"/>
            <a:r>
              <a:rPr lang="hu-HU" sz="2800" b="1" dirty="0"/>
              <a:t>THE </a:t>
            </a:r>
            <a:r>
              <a:rPr lang="hu-HU" sz="2800" b="1" dirty="0" smtClean="0"/>
              <a:t>LIVES </a:t>
            </a:r>
            <a:r>
              <a:rPr lang="hu-HU" sz="2800" b="1" dirty="0"/>
              <a:t>OF PATIENTS SUFFERING FROM</a:t>
            </a:r>
          </a:p>
          <a:p>
            <a:pPr algn="ctr" eaLnBrk="1" hangingPunct="1"/>
            <a:r>
              <a:rPr lang="hu-HU" sz="2800" b="1" dirty="0"/>
              <a:t> PANCREATIC DISEASES!</a:t>
            </a:r>
          </a:p>
          <a:p>
            <a:pPr algn="ctr" eaLnBrk="1" hangingPunct="1"/>
            <a:endParaRPr lang="en-GB" sz="28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20913" y="5688013"/>
            <a:ext cx="48942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www.pancreas.hu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53" name="Kép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230438"/>
            <a:ext cx="10731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55825"/>
            <a:ext cx="14335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Kép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1472212" y="1985517"/>
            <a:ext cx="620275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3200" b="1" cap="all" dirty="0">
                <a:solidFill>
                  <a:schemeClr val="tx2">
                    <a:lumMod val="75000"/>
                  </a:schemeClr>
                </a:solidFill>
              </a:rPr>
              <a:t>INTRODUCTION OF GENERAL </a:t>
            </a:r>
            <a:r>
              <a:rPr lang="hu-HU" sz="3200" b="1" cap="all" dirty="0" smtClean="0">
                <a:solidFill>
                  <a:schemeClr val="tx2">
                    <a:lumMod val="75000"/>
                  </a:schemeClr>
                </a:solidFill>
              </a:rPr>
              <a:t>REGISTRY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549467" y="3583718"/>
            <a:ext cx="21387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Péter Hegyi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églalap 3"/>
          <p:cNvSpPr>
            <a:spLocks noChangeArrowheads="1"/>
          </p:cNvSpPr>
          <p:nvPr/>
        </p:nvSpPr>
        <p:spPr bwMode="auto">
          <a:xfrm>
            <a:off x="2604294" y="4809054"/>
            <a:ext cx="3887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b="1" dirty="0" err="1">
                <a:solidFill>
                  <a:srgbClr val="0070C0"/>
                </a:solidFill>
              </a:rPr>
              <a:t>on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behalf</a:t>
            </a:r>
            <a:r>
              <a:rPr lang="hu-HU" b="1" dirty="0">
                <a:solidFill>
                  <a:srgbClr val="0070C0"/>
                </a:solidFill>
              </a:rPr>
              <a:t> of</a:t>
            </a:r>
          </a:p>
          <a:p>
            <a:pPr algn="ctr" eaLnBrk="1" hangingPunct="1"/>
            <a:r>
              <a:rPr lang="hu-HU" b="1" dirty="0" err="1">
                <a:solidFill>
                  <a:srgbClr val="0070C0"/>
                </a:solidFill>
              </a:rPr>
              <a:t>the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Hungarian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Pancreatic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Study</a:t>
            </a:r>
            <a:r>
              <a:rPr lang="hu-HU" b="1" dirty="0">
                <a:solidFill>
                  <a:srgbClr val="0070C0"/>
                </a:solidFill>
              </a:rPr>
              <a:t> Group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818415" y="438626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Chair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of HPSG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615160" y="4083050"/>
            <a:ext cx="200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SZEGED,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HUNGARY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719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63680" y="1938055"/>
            <a:ext cx="4534997" cy="29884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88953" y="1951076"/>
            <a:ext cx="20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GENERAL REGISTRY</a:t>
            </a:r>
            <a:endParaRPr lang="en-GB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29321" y="2511976"/>
            <a:ext cx="221336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ACUTE PANCREATITIS</a:t>
            </a:r>
            <a:endParaRPr lang="en-GB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704063" y="3106023"/>
            <a:ext cx="246388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CHRONIC PANCREATITIS</a:t>
            </a:r>
            <a:endParaRPr lang="en-GB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829321" y="4172629"/>
            <a:ext cx="219361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PANCREATIC CANCER</a:t>
            </a:r>
            <a:endParaRPr lang="en-GB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491632" y="3628547"/>
            <a:ext cx="288874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AUTOIMMUNE PANCRETITIS</a:t>
            </a:r>
            <a:endParaRPr lang="en-GB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404252" y="5411135"/>
            <a:ext cx="466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black"/>
                </a:solidFill>
                <a:latin typeface="Calibri"/>
              </a:rPr>
              <a:t>CLINICAL DATA + BLOOD FOR GENETIC TESTING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565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9" grpId="0" animBg="1"/>
      <p:bldP spid="21" grpId="0" animBg="1"/>
      <p:bldP spid="2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abadkézi sokszög 3"/>
          <p:cNvSpPr/>
          <p:nvPr/>
        </p:nvSpPr>
        <p:spPr>
          <a:xfrm>
            <a:off x="4976937" y="4268708"/>
            <a:ext cx="625690" cy="550124"/>
          </a:xfrm>
          <a:custGeom>
            <a:avLst/>
            <a:gdLst>
              <a:gd name="connsiteX0" fmla="*/ 271046 w 625690"/>
              <a:gd name="connsiteY0" fmla="*/ 48045 h 550124"/>
              <a:gd name="connsiteX1" fmla="*/ 214948 w 625690"/>
              <a:gd name="connsiteY1" fmla="*/ 362 h 550124"/>
              <a:gd name="connsiteX2" fmla="*/ 144825 w 625690"/>
              <a:gd name="connsiteY2" fmla="*/ 28411 h 550124"/>
              <a:gd name="connsiteX3" fmla="*/ 108361 w 625690"/>
              <a:gd name="connsiteY3" fmla="*/ 70485 h 550124"/>
              <a:gd name="connsiteX4" fmla="*/ 108361 w 625690"/>
              <a:gd name="connsiteY4" fmla="*/ 70485 h 550124"/>
              <a:gd name="connsiteX5" fmla="*/ 15799 w 625690"/>
              <a:gd name="connsiteY5" fmla="*/ 84509 h 550124"/>
              <a:gd name="connsiteX6" fmla="*/ 1775 w 625690"/>
              <a:gd name="connsiteY6" fmla="*/ 182681 h 550124"/>
              <a:gd name="connsiteX7" fmla="*/ 35434 w 625690"/>
              <a:gd name="connsiteY7" fmla="*/ 258413 h 550124"/>
              <a:gd name="connsiteX8" fmla="*/ 29824 w 625690"/>
              <a:gd name="connsiteY8" fmla="*/ 373415 h 550124"/>
              <a:gd name="connsiteX9" fmla="*/ 43848 w 625690"/>
              <a:gd name="connsiteY9" fmla="*/ 409879 h 550124"/>
              <a:gd name="connsiteX10" fmla="*/ 144825 w 625690"/>
              <a:gd name="connsiteY10" fmla="*/ 449147 h 550124"/>
              <a:gd name="connsiteX11" fmla="*/ 245802 w 625690"/>
              <a:gd name="connsiteY11" fmla="*/ 474391 h 550124"/>
              <a:gd name="connsiteX12" fmla="*/ 307510 w 625690"/>
              <a:gd name="connsiteY12" fmla="*/ 508050 h 550124"/>
              <a:gd name="connsiteX13" fmla="*/ 321534 w 625690"/>
              <a:gd name="connsiteY13" fmla="*/ 536099 h 550124"/>
              <a:gd name="connsiteX14" fmla="*/ 383242 w 625690"/>
              <a:gd name="connsiteY14" fmla="*/ 544514 h 550124"/>
              <a:gd name="connsiteX15" fmla="*/ 453365 w 625690"/>
              <a:gd name="connsiteY15" fmla="*/ 516465 h 550124"/>
              <a:gd name="connsiteX16" fmla="*/ 526292 w 625690"/>
              <a:gd name="connsiteY16" fmla="*/ 533294 h 550124"/>
              <a:gd name="connsiteX17" fmla="*/ 565561 w 625690"/>
              <a:gd name="connsiteY17" fmla="*/ 547319 h 550124"/>
              <a:gd name="connsiteX18" fmla="*/ 571171 w 625690"/>
              <a:gd name="connsiteY18" fmla="*/ 474391 h 550124"/>
              <a:gd name="connsiteX19" fmla="*/ 624464 w 625690"/>
              <a:gd name="connsiteY19" fmla="*/ 401464 h 550124"/>
              <a:gd name="connsiteX20" fmla="*/ 607635 w 625690"/>
              <a:gd name="connsiteY20" fmla="*/ 350975 h 550124"/>
              <a:gd name="connsiteX21" fmla="*/ 596415 w 625690"/>
              <a:gd name="connsiteY21" fmla="*/ 266828 h 550124"/>
              <a:gd name="connsiteX22" fmla="*/ 557146 w 625690"/>
              <a:gd name="connsiteY22" fmla="*/ 219145 h 550124"/>
              <a:gd name="connsiteX23" fmla="*/ 576781 w 625690"/>
              <a:gd name="connsiteY23" fmla="*/ 171461 h 550124"/>
              <a:gd name="connsiteX24" fmla="*/ 579586 w 625690"/>
              <a:gd name="connsiteY24" fmla="*/ 120973 h 550124"/>
              <a:gd name="connsiteX25" fmla="*/ 515073 w 625690"/>
              <a:gd name="connsiteY25" fmla="*/ 22801 h 550124"/>
              <a:gd name="connsiteX26" fmla="*/ 388852 w 625690"/>
              <a:gd name="connsiteY26" fmla="*/ 34021 h 550124"/>
              <a:gd name="connsiteX27" fmla="*/ 271046 w 625690"/>
              <a:gd name="connsiteY27" fmla="*/ 48045 h 5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5690" h="550124">
                <a:moveTo>
                  <a:pt x="271046" y="48045"/>
                </a:moveTo>
                <a:cubicBezTo>
                  <a:pt x="242062" y="42435"/>
                  <a:pt x="235985" y="3634"/>
                  <a:pt x="214948" y="362"/>
                </a:cubicBezTo>
                <a:cubicBezTo>
                  <a:pt x="193911" y="-2910"/>
                  <a:pt x="162589" y="16724"/>
                  <a:pt x="144825" y="28411"/>
                </a:cubicBezTo>
                <a:cubicBezTo>
                  <a:pt x="127061" y="40098"/>
                  <a:pt x="108361" y="70485"/>
                  <a:pt x="108361" y="70485"/>
                </a:cubicBezTo>
                <a:lnTo>
                  <a:pt x="108361" y="70485"/>
                </a:lnTo>
                <a:cubicBezTo>
                  <a:pt x="92934" y="72822"/>
                  <a:pt x="33563" y="65810"/>
                  <a:pt x="15799" y="84509"/>
                </a:cubicBezTo>
                <a:cubicBezTo>
                  <a:pt x="-1965" y="103208"/>
                  <a:pt x="-1497" y="153697"/>
                  <a:pt x="1775" y="182681"/>
                </a:cubicBezTo>
                <a:cubicBezTo>
                  <a:pt x="5047" y="211665"/>
                  <a:pt x="30759" y="226624"/>
                  <a:pt x="35434" y="258413"/>
                </a:cubicBezTo>
                <a:cubicBezTo>
                  <a:pt x="40109" y="290202"/>
                  <a:pt x="28422" y="348171"/>
                  <a:pt x="29824" y="373415"/>
                </a:cubicBezTo>
                <a:cubicBezTo>
                  <a:pt x="31226" y="398659"/>
                  <a:pt x="24681" y="397257"/>
                  <a:pt x="43848" y="409879"/>
                </a:cubicBezTo>
                <a:cubicBezTo>
                  <a:pt x="63015" y="422501"/>
                  <a:pt x="111166" y="438395"/>
                  <a:pt x="144825" y="449147"/>
                </a:cubicBezTo>
                <a:cubicBezTo>
                  <a:pt x="178484" y="459899"/>
                  <a:pt x="218688" y="464574"/>
                  <a:pt x="245802" y="474391"/>
                </a:cubicBezTo>
                <a:cubicBezTo>
                  <a:pt x="272916" y="484208"/>
                  <a:pt x="294888" y="497765"/>
                  <a:pt x="307510" y="508050"/>
                </a:cubicBezTo>
                <a:cubicBezTo>
                  <a:pt x="320132" y="518335"/>
                  <a:pt x="308912" y="530022"/>
                  <a:pt x="321534" y="536099"/>
                </a:cubicBezTo>
                <a:cubicBezTo>
                  <a:pt x="334156" y="542176"/>
                  <a:pt x="361270" y="547786"/>
                  <a:pt x="383242" y="544514"/>
                </a:cubicBezTo>
                <a:cubicBezTo>
                  <a:pt x="405214" y="541242"/>
                  <a:pt x="429523" y="518335"/>
                  <a:pt x="453365" y="516465"/>
                </a:cubicBezTo>
                <a:cubicBezTo>
                  <a:pt x="477207" y="514595"/>
                  <a:pt x="507593" y="528152"/>
                  <a:pt x="526292" y="533294"/>
                </a:cubicBezTo>
                <a:cubicBezTo>
                  <a:pt x="544991" y="538436"/>
                  <a:pt x="558081" y="557136"/>
                  <a:pt x="565561" y="547319"/>
                </a:cubicBezTo>
                <a:cubicBezTo>
                  <a:pt x="573041" y="537502"/>
                  <a:pt x="561354" y="498700"/>
                  <a:pt x="571171" y="474391"/>
                </a:cubicBezTo>
                <a:cubicBezTo>
                  <a:pt x="580988" y="450082"/>
                  <a:pt x="618387" y="422033"/>
                  <a:pt x="624464" y="401464"/>
                </a:cubicBezTo>
                <a:cubicBezTo>
                  <a:pt x="630541" y="380895"/>
                  <a:pt x="612310" y="373414"/>
                  <a:pt x="607635" y="350975"/>
                </a:cubicBezTo>
                <a:cubicBezTo>
                  <a:pt x="602960" y="328536"/>
                  <a:pt x="604830" y="288800"/>
                  <a:pt x="596415" y="266828"/>
                </a:cubicBezTo>
                <a:cubicBezTo>
                  <a:pt x="588000" y="244856"/>
                  <a:pt x="560418" y="235039"/>
                  <a:pt x="557146" y="219145"/>
                </a:cubicBezTo>
                <a:cubicBezTo>
                  <a:pt x="553874" y="203251"/>
                  <a:pt x="573041" y="187823"/>
                  <a:pt x="576781" y="171461"/>
                </a:cubicBezTo>
                <a:cubicBezTo>
                  <a:pt x="580521" y="155099"/>
                  <a:pt x="589871" y="145749"/>
                  <a:pt x="579586" y="120973"/>
                </a:cubicBezTo>
                <a:cubicBezTo>
                  <a:pt x="569301" y="96197"/>
                  <a:pt x="546862" y="37293"/>
                  <a:pt x="515073" y="22801"/>
                </a:cubicBezTo>
                <a:cubicBezTo>
                  <a:pt x="483284" y="8309"/>
                  <a:pt x="428588" y="31683"/>
                  <a:pt x="388852" y="34021"/>
                </a:cubicBezTo>
                <a:cubicBezTo>
                  <a:pt x="349116" y="36359"/>
                  <a:pt x="300030" y="53655"/>
                  <a:pt x="271046" y="4804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785" y="4503510"/>
            <a:ext cx="101169" cy="63633"/>
          </a:xfrm>
          <a:prstGeom prst="rect">
            <a:avLst/>
          </a:prstGeom>
        </p:spPr>
      </p:pic>
      <p:sp>
        <p:nvSpPr>
          <p:cNvPr id="34" name="Téglalap 33"/>
          <p:cNvSpPr/>
          <p:nvPr/>
        </p:nvSpPr>
        <p:spPr>
          <a:xfrm>
            <a:off x="1763688" y="1812635"/>
            <a:ext cx="2291889" cy="7802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zövegdoboz 34"/>
          <p:cNvSpPr txBox="1"/>
          <p:nvPr/>
        </p:nvSpPr>
        <p:spPr>
          <a:xfrm>
            <a:off x="1728227" y="1815102"/>
            <a:ext cx="2351626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Single</a:t>
            </a:r>
            <a:r>
              <a:rPr lang="hu-HU" sz="1400" b="1" dirty="0" smtClean="0"/>
              <a:t> centre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small</a:t>
            </a:r>
            <a:r>
              <a:rPr lang="hu-HU" sz="1400" dirty="0" smtClean="0"/>
              <a:t>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of </a:t>
            </a:r>
            <a:r>
              <a:rPr lang="hu-HU" sz="1400" dirty="0" err="1" smtClean="0"/>
              <a:t>patients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retrospective</a:t>
            </a:r>
            <a:r>
              <a:rPr lang="hu-HU" sz="1400" dirty="0" smtClean="0"/>
              <a:t> and</a:t>
            </a:r>
          </a:p>
          <a:p>
            <a:pPr algn="ctr"/>
            <a:r>
              <a:rPr lang="hu-HU" sz="1400" b="1" dirty="0" err="1"/>
              <a:t>i</a:t>
            </a:r>
            <a:r>
              <a:rPr lang="hu-HU" sz="1400" b="1" dirty="0" err="1" smtClean="0"/>
              <a:t>nsufficient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analyses</a:t>
            </a:r>
            <a:endParaRPr lang="en-GB" sz="1400" dirty="0"/>
          </a:p>
        </p:txBody>
      </p:sp>
      <p:cxnSp>
        <p:nvCxnSpPr>
          <p:cNvPr id="14341" name="Egyenes összekötő nyíllal 14340"/>
          <p:cNvCxnSpPr/>
          <p:nvPr/>
        </p:nvCxnSpPr>
        <p:spPr>
          <a:xfrm>
            <a:off x="3347864" y="2636912"/>
            <a:ext cx="1629073" cy="1631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7328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1763688" y="1812635"/>
            <a:ext cx="2291889" cy="7802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zövegdoboz 34"/>
          <p:cNvSpPr txBox="1"/>
          <p:nvPr/>
        </p:nvSpPr>
        <p:spPr>
          <a:xfrm>
            <a:off x="1728227" y="1815102"/>
            <a:ext cx="2351626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Single</a:t>
            </a:r>
            <a:r>
              <a:rPr lang="hu-HU" sz="1400" b="1" dirty="0" smtClean="0"/>
              <a:t> centre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small</a:t>
            </a:r>
            <a:r>
              <a:rPr lang="hu-HU" sz="1400" dirty="0" smtClean="0"/>
              <a:t>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of </a:t>
            </a:r>
            <a:r>
              <a:rPr lang="hu-HU" sz="1400" dirty="0" err="1" smtClean="0"/>
              <a:t>patients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retrospective</a:t>
            </a:r>
            <a:r>
              <a:rPr lang="hu-HU" sz="1400" dirty="0" smtClean="0"/>
              <a:t> and</a:t>
            </a:r>
          </a:p>
          <a:p>
            <a:pPr algn="ctr"/>
            <a:r>
              <a:rPr lang="hu-HU" sz="1400" b="1" dirty="0" err="1"/>
              <a:t>i</a:t>
            </a:r>
            <a:r>
              <a:rPr lang="hu-HU" sz="1400" b="1" dirty="0" err="1" smtClean="0"/>
              <a:t>nsufficient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analyses</a:t>
            </a:r>
            <a:endParaRPr lang="en-GB" sz="1400" dirty="0"/>
          </a:p>
        </p:txBody>
      </p:sp>
      <p:sp>
        <p:nvSpPr>
          <p:cNvPr id="14336" name="Szabadkézi sokszög 14335"/>
          <p:cNvSpPr/>
          <p:nvPr/>
        </p:nvSpPr>
        <p:spPr>
          <a:xfrm>
            <a:off x="5152550" y="4796519"/>
            <a:ext cx="396918" cy="201997"/>
          </a:xfrm>
          <a:custGeom>
            <a:avLst/>
            <a:gdLst>
              <a:gd name="connsiteX0" fmla="*/ 135957 w 396918"/>
              <a:gd name="connsiteY0" fmla="*/ 10905 h 201997"/>
              <a:gd name="connsiteX1" fmla="*/ 74543 w 396918"/>
              <a:gd name="connsiteY1" fmla="*/ 27965 h 201997"/>
              <a:gd name="connsiteX2" fmla="*/ 19951 w 396918"/>
              <a:gd name="connsiteY2" fmla="*/ 85968 h 201997"/>
              <a:gd name="connsiteX3" fmla="*/ 2892 w 396918"/>
              <a:gd name="connsiteY3" fmla="*/ 143971 h 201997"/>
              <a:gd name="connsiteX4" fmla="*/ 74543 w 396918"/>
              <a:gd name="connsiteY4" fmla="*/ 198562 h 201997"/>
              <a:gd name="connsiteX5" fmla="*/ 118898 w 396918"/>
              <a:gd name="connsiteY5" fmla="*/ 191738 h 201997"/>
              <a:gd name="connsiteX6" fmla="*/ 146193 w 396918"/>
              <a:gd name="connsiteY6" fmla="*/ 154206 h 201997"/>
              <a:gd name="connsiteX7" fmla="*/ 211020 w 396918"/>
              <a:gd name="connsiteY7" fmla="*/ 120087 h 201997"/>
              <a:gd name="connsiteX8" fmla="*/ 272435 w 396918"/>
              <a:gd name="connsiteY8" fmla="*/ 92791 h 201997"/>
              <a:gd name="connsiteX9" fmla="*/ 323614 w 396918"/>
              <a:gd name="connsiteY9" fmla="*/ 99615 h 201997"/>
              <a:gd name="connsiteX10" fmla="*/ 350910 w 396918"/>
              <a:gd name="connsiteY10" fmla="*/ 103027 h 201997"/>
              <a:gd name="connsiteX11" fmla="*/ 378205 w 396918"/>
              <a:gd name="connsiteY11" fmla="*/ 62084 h 201997"/>
              <a:gd name="connsiteX12" fmla="*/ 391853 w 396918"/>
              <a:gd name="connsiteY12" fmla="*/ 14317 h 201997"/>
              <a:gd name="connsiteX13" fmla="*/ 289495 w 396918"/>
              <a:gd name="connsiteY13" fmla="*/ 669 h 201997"/>
              <a:gd name="connsiteX14" fmla="*/ 228080 w 396918"/>
              <a:gd name="connsiteY14" fmla="*/ 4081 h 201997"/>
              <a:gd name="connsiteX15" fmla="*/ 135957 w 396918"/>
              <a:gd name="connsiteY15" fmla="*/ 10905 h 20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918" h="201997">
                <a:moveTo>
                  <a:pt x="135957" y="10905"/>
                </a:moveTo>
                <a:cubicBezTo>
                  <a:pt x="110368" y="14886"/>
                  <a:pt x="93877" y="15455"/>
                  <a:pt x="74543" y="27965"/>
                </a:cubicBezTo>
                <a:cubicBezTo>
                  <a:pt x="55209" y="40475"/>
                  <a:pt x="31893" y="66634"/>
                  <a:pt x="19951" y="85968"/>
                </a:cubicBezTo>
                <a:cubicBezTo>
                  <a:pt x="8009" y="105302"/>
                  <a:pt x="-6207" y="125205"/>
                  <a:pt x="2892" y="143971"/>
                </a:cubicBezTo>
                <a:cubicBezTo>
                  <a:pt x="11991" y="162737"/>
                  <a:pt x="55209" y="190601"/>
                  <a:pt x="74543" y="198562"/>
                </a:cubicBezTo>
                <a:cubicBezTo>
                  <a:pt x="93877" y="206523"/>
                  <a:pt x="106956" y="199131"/>
                  <a:pt x="118898" y="191738"/>
                </a:cubicBezTo>
                <a:cubicBezTo>
                  <a:pt x="130840" y="184345"/>
                  <a:pt x="130839" y="166148"/>
                  <a:pt x="146193" y="154206"/>
                </a:cubicBezTo>
                <a:cubicBezTo>
                  <a:pt x="161547" y="142264"/>
                  <a:pt x="189980" y="130323"/>
                  <a:pt x="211020" y="120087"/>
                </a:cubicBezTo>
                <a:cubicBezTo>
                  <a:pt x="232060" y="109851"/>
                  <a:pt x="253669" y="96203"/>
                  <a:pt x="272435" y="92791"/>
                </a:cubicBezTo>
                <a:cubicBezTo>
                  <a:pt x="291201" y="89379"/>
                  <a:pt x="323614" y="99615"/>
                  <a:pt x="323614" y="99615"/>
                </a:cubicBezTo>
                <a:cubicBezTo>
                  <a:pt x="336693" y="101321"/>
                  <a:pt x="341812" y="109282"/>
                  <a:pt x="350910" y="103027"/>
                </a:cubicBezTo>
                <a:cubicBezTo>
                  <a:pt x="360008" y="96772"/>
                  <a:pt x="371381" y="76869"/>
                  <a:pt x="378205" y="62084"/>
                </a:cubicBezTo>
                <a:cubicBezTo>
                  <a:pt x="385029" y="47299"/>
                  <a:pt x="406638" y="24553"/>
                  <a:pt x="391853" y="14317"/>
                </a:cubicBezTo>
                <a:cubicBezTo>
                  <a:pt x="377068" y="4081"/>
                  <a:pt x="316791" y="2375"/>
                  <a:pt x="289495" y="669"/>
                </a:cubicBezTo>
                <a:cubicBezTo>
                  <a:pt x="262200" y="-1037"/>
                  <a:pt x="247414" y="669"/>
                  <a:pt x="228080" y="4081"/>
                </a:cubicBezTo>
                <a:cubicBezTo>
                  <a:pt x="208746" y="7493"/>
                  <a:pt x="161546" y="6924"/>
                  <a:pt x="135957" y="1090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6052" y="4849594"/>
            <a:ext cx="96344" cy="65464"/>
          </a:xfrm>
          <a:prstGeom prst="rect">
            <a:avLst/>
          </a:prstGeom>
        </p:spPr>
      </p:pic>
      <p:cxnSp>
        <p:nvCxnSpPr>
          <p:cNvPr id="14341" name="Egyenes összekötő nyíllal 14340"/>
          <p:cNvCxnSpPr/>
          <p:nvPr/>
        </p:nvCxnSpPr>
        <p:spPr>
          <a:xfrm>
            <a:off x="3347864" y="2636912"/>
            <a:ext cx="1804686" cy="21596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196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1763688" y="1812635"/>
            <a:ext cx="2291889" cy="7802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zövegdoboz 34"/>
          <p:cNvSpPr txBox="1"/>
          <p:nvPr/>
        </p:nvSpPr>
        <p:spPr>
          <a:xfrm>
            <a:off x="1728227" y="1815102"/>
            <a:ext cx="2351626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Single</a:t>
            </a:r>
            <a:r>
              <a:rPr lang="hu-HU" sz="1400" b="1" dirty="0" smtClean="0"/>
              <a:t> centre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small</a:t>
            </a:r>
            <a:r>
              <a:rPr lang="hu-HU" sz="1400" dirty="0" smtClean="0"/>
              <a:t>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of </a:t>
            </a:r>
            <a:r>
              <a:rPr lang="hu-HU" sz="1400" dirty="0" err="1" smtClean="0"/>
              <a:t>patients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retrospective</a:t>
            </a:r>
            <a:r>
              <a:rPr lang="hu-HU" sz="1400" dirty="0" smtClean="0"/>
              <a:t> and</a:t>
            </a:r>
          </a:p>
          <a:p>
            <a:pPr algn="ctr"/>
            <a:r>
              <a:rPr lang="hu-HU" sz="1400" b="1" dirty="0" err="1"/>
              <a:t>i</a:t>
            </a:r>
            <a:r>
              <a:rPr lang="hu-HU" sz="1400" b="1" dirty="0" err="1" smtClean="0"/>
              <a:t>nsufficient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analyses</a:t>
            </a:r>
            <a:endParaRPr lang="en-GB" sz="1400" dirty="0"/>
          </a:p>
        </p:txBody>
      </p:sp>
      <p:sp>
        <p:nvSpPr>
          <p:cNvPr id="14337" name="Szabadkézi sokszög 14336"/>
          <p:cNvSpPr/>
          <p:nvPr/>
        </p:nvSpPr>
        <p:spPr>
          <a:xfrm>
            <a:off x="5124714" y="4890481"/>
            <a:ext cx="433359" cy="306136"/>
          </a:xfrm>
          <a:custGeom>
            <a:avLst/>
            <a:gdLst>
              <a:gd name="connsiteX0" fmla="*/ 119438 w 433359"/>
              <a:gd name="connsiteY0" fmla="*/ 125071 h 306136"/>
              <a:gd name="connsiteX1" fmla="*/ 47787 w 433359"/>
              <a:gd name="connsiteY1" fmla="*/ 80716 h 306136"/>
              <a:gd name="connsiteX2" fmla="*/ 13668 w 433359"/>
              <a:gd name="connsiteY2" fmla="*/ 125071 h 306136"/>
              <a:gd name="connsiteX3" fmla="*/ 20 w 433359"/>
              <a:gd name="connsiteY3" fmla="*/ 189898 h 306136"/>
              <a:gd name="connsiteX4" fmla="*/ 13668 w 433359"/>
              <a:gd name="connsiteY4" fmla="*/ 244489 h 306136"/>
              <a:gd name="connsiteX5" fmla="*/ 88731 w 433359"/>
              <a:gd name="connsiteY5" fmla="*/ 299080 h 306136"/>
              <a:gd name="connsiteX6" fmla="*/ 150146 w 433359"/>
              <a:gd name="connsiteY6" fmla="*/ 302492 h 306136"/>
              <a:gd name="connsiteX7" fmla="*/ 221796 w 433359"/>
              <a:gd name="connsiteY7" fmla="*/ 271785 h 306136"/>
              <a:gd name="connsiteX8" fmla="*/ 307095 w 433359"/>
              <a:gd name="connsiteY8" fmla="*/ 251313 h 306136"/>
              <a:gd name="connsiteX9" fmla="*/ 337802 w 433359"/>
              <a:gd name="connsiteY9" fmla="*/ 224018 h 306136"/>
              <a:gd name="connsiteX10" fmla="*/ 348038 w 433359"/>
              <a:gd name="connsiteY10" fmla="*/ 213782 h 306136"/>
              <a:gd name="connsiteX11" fmla="*/ 399217 w 433359"/>
              <a:gd name="connsiteY11" fmla="*/ 104600 h 306136"/>
              <a:gd name="connsiteX12" fmla="*/ 433337 w 433359"/>
              <a:gd name="connsiteY12" fmla="*/ 43185 h 306136"/>
              <a:gd name="connsiteX13" fmla="*/ 402629 w 433359"/>
              <a:gd name="connsiteY13" fmla="*/ 5653 h 306136"/>
              <a:gd name="connsiteX14" fmla="*/ 307095 w 433359"/>
              <a:gd name="connsiteY14" fmla="*/ 2241 h 306136"/>
              <a:gd name="connsiteX15" fmla="*/ 232032 w 433359"/>
              <a:gd name="connsiteY15" fmla="*/ 26125 h 306136"/>
              <a:gd name="connsiteX16" fmla="*/ 197913 w 433359"/>
              <a:gd name="connsiteY16" fmla="*/ 43185 h 306136"/>
              <a:gd name="connsiteX17" fmla="*/ 160382 w 433359"/>
              <a:gd name="connsiteY17" fmla="*/ 90952 h 306136"/>
              <a:gd name="connsiteX18" fmla="*/ 119438 w 433359"/>
              <a:gd name="connsiteY18" fmla="*/ 125071 h 3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3359" h="306136">
                <a:moveTo>
                  <a:pt x="119438" y="125071"/>
                </a:moveTo>
                <a:cubicBezTo>
                  <a:pt x="100672" y="123365"/>
                  <a:pt x="65415" y="80716"/>
                  <a:pt x="47787" y="80716"/>
                </a:cubicBezTo>
                <a:cubicBezTo>
                  <a:pt x="30159" y="80716"/>
                  <a:pt x="21629" y="106874"/>
                  <a:pt x="13668" y="125071"/>
                </a:cubicBezTo>
                <a:cubicBezTo>
                  <a:pt x="5707" y="143268"/>
                  <a:pt x="20" y="169995"/>
                  <a:pt x="20" y="189898"/>
                </a:cubicBezTo>
                <a:cubicBezTo>
                  <a:pt x="20" y="209801"/>
                  <a:pt x="-1117" y="226292"/>
                  <a:pt x="13668" y="244489"/>
                </a:cubicBezTo>
                <a:cubicBezTo>
                  <a:pt x="28453" y="262686"/>
                  <a:pt x="65985" y="289413"/>
                  <a:pt x="88731" y="299080"/>
                </a:cubicBezTo>
                <a:cubicBezTo>
                  <a:pt x="111477" y="308747"/>
                  <a:pt x="127969" y="307041"/>
                  <a:pt x="150146" y="302492"/>
                </a:cubicBezTo>
                <a:cubicBezTo>
                  <a:pt x="172324" y="297943"/>
                  <a:pt x="195638" y="280315"/>
                  <a:pt x="221796" y="271785"/>
                </a:cubicBezTo>
                <a:cubicBezTo>
                  <a:pt x="247954" y="263255"/>
                  <a:pt x="287761" y="259274"/>
                  <a:pt x="307095" y="251313"/>
                </a:cubicBezTo>
                <a:cubicBezTo>
                  <a:pt x="326429" y="243352"/>
                  <a:pt x="330978" y="230273"/>
                  <a:pt x="337802" y="224018"/>
                </a:cubicBezTo>
                <a:cubicBezTo>
                  <a:pt x="344626" y="217763"/>
                  <a:pt x="337802" y="233685"/>
                  <a:pt x="348038" y="213782"/>
                </a:cubicBezTo>
                <a:cubicBezTo>
                  <a:pt x="358274" y="193879"/>
                  <a:pt x="385001" y="133033"/>
                  <a:pt x="399217" y="104600"/>
                </a:cubicBezTo>
                <a:cubicBezTo>
                  <a:pt x="413433" y="76167"/>
                  <a:pt x="432768" y="59676"/>
                  <a:pt x="433337" y="43185"/>
                </a:cubicBezTo>
                <a:cubicBezTo>
                  <a:pt x="433906" y="26694"/>
                  <a:pt x="423669" y="12477"/>
                  <a:pt x="402629" y="5653"/>
                </a:cubicBezTo>
                <a:cubicBezTo>
                  <a:pt x="381589" y="-1171"/>
                  <a:pt x="335528" y="-1171"/>
                  <a:pt x="307095" y="2241"/>
                </a:cubicBezTo>
                <a:cubicBezTo>
                  <a:pt x="278662" y="5653"/>
                  <a:pt x="250229" y="19301"/>
                  <a:pt x="232032" y="26125"/>
                </a:cubicBezTo>
                <a:cubicBezTo>
                  <a:pt x="213835" y="32949"/>
                  <a:pt x="209855" y="32381"/>
                  <a:pt x="197913" y="43185"/>
                </a:cubicBezTo>
                <a:cubicBezTo>
                  <a:pt x="185971" y="53989"/>
                  <a:pt x="172893" y="77304"/>
                  <a:pt x="160382" y="90952"/>
                </a:cubicBezTo>
                <a:cubicBezTo>
                  <a:pt x="147871" y="104600"/>
                  <a:pt x="138204" y="126777"/>
                  <a:pt x="119438" y="12507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14" descr="http://www.mapsofworld.com/images/world-countries-flags/hungary-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9262" y="5025325"/>
            <a:ext cx="103493" cy="70322"/>
          </a:xfrm>
          <a:prstGeom prst="rect">
            <a:avLst/>
          </a:prstGeom>
          <a:noFill/>
        </p:spPr>
      </p:pic>
      <p:cxnSp>
        <p:nvCxnSpPr>
          <p:cNvPr id="14341" name="Egyenes összekötő nyíllal 14340"/>
          <p:cNvCxnSpPr/>
          <p:nvPr/>
        </p:nvCxnSpPr>
        <p:spPr>
          <a:xfrm>
            <a:off x="3347864" y="2636912"/>
            <a:ext cx="1951398" cy="22535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458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1763688" y="1812635"/>
            <a:ext cx="2291889" cy="7802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zövegdoboz 34"/>
          <p:cNvSpPr txBox="1"/>
          <p:nvPr/>
        </p:nvSpPr>
        <p:spPr>
          <a:xfrm>
            <a:off x="1728227" y="1815102"/>
            <a:ext cx="2351626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Single</a:t>
            </a:r>
            <a:r>
              <a:rPr lang="hu-HU" sz="1400" b="1" dirty="0" smtClean="0"/>
              <a:t> centre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small</a:t>
            </a:r>
            <a:r>
              <a:rPr lang="hu-HU" sz="1400" dirty="0" smtClean="0"/>
              <a:t>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of </a:t>
            </a:r>
            <a:r>
              <a:rPr lang="hu-HU" sz="1400" dirty="0" err="1" smtClean="0"/>
              <a:t>patients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retrospective</a:t>
            </a:r>
            <a:r>
              <a:rPr lang="hu-HU" sz="1400" dirty="0" smtClean="0"/>
              <a:t> and</a:t>
            </a:r>
          </a:p>
          <a:p>
            <a:pPr algn="ctr"/>
            <a:r>
              <a:rPr lang="hu-HU" sz="1400" b="1" dirty="0" err="1"/>
              <a:t>i</a:t>
            </a:r>
            <a:r>
              <a:rPr lang="hu-HU" sz="1400" b="1" dirty="0" err="1" smtClean="0"/>
              <a:t>nsufficient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analyses</a:t>
            </a:r>
            <a:endParaRPr lang="en-GB" sz="1400" dirty="0"/>
          </a:p>
        </p:txBody>
      </p:sp>
      <p:sp>
        <p:nvSpPr>
          <p:cNvPr id="29" name="Szabadkézi sokszög 28"/>
          <p:cNvSpPr/>
          <p:nvPr/>
        </p:nvSpPr>
        <p:spPr>
          <a:xfrm>
            <a:off x="4911448" y="5122301"/>
            <a:ext cx="420948" cy="366086"/>
          </a:xfrm>
          <a:custGeom>
            <a:avLst/>
            <a:gdLst>
              <a:gd name="connsiteX0" fmla="*/ 223585 w 420948"/>
              <a:gd name="connsiteY0" fmla="*/ 32 h 366086"/>
              <a:gd name="connsiteX1" fmla="*/ 160085 w 420948"/>
              <a:gd name="connsiteY1" fmla="*/ 63532 h 366086"/>
              <a:gd name="connsiteX2" fmla="*/ 155852 w 420948"/>
              <a:gd name="connsiteY2" fmla="*/ 88932 h 366086"/>
              <a:gd name="connsiteX3" fmla="*/ 151619 w 420948"/>
              <a:gd name="connsiteY3" fmla="*/ 118566 h 366086"/>
              <a:gd name="connsiteX4" fmla="*/ 113519 w 420948"/>
              <a:gd name="connsiteY4" fmla="*/ 118566 h 366086"/>
              <a:gd name="connsiteX5" fmla="*/ 11919 w 420948"/>
              <a:gd name="connsiteY5" fmla="*/ 122799 h 366086"/>
              <a:gd name="connsiteX6" fmla="*/ 11919 w 420948"/>
              <a:gd name="connsiteY6" fmla="*/ 160899 h 366086"/>
              <a:gd name="connsiteX7" fmla="*/ 100819 w 420948"/>
              <a:gd name="connsiteY7" fmla="*/ 237099 h 366086"/>
              <a:gd name="connsiteX8" fmla="*/ 202419 w 420948"/>
              <a:gd name="connsiteY8" fmla="*/ 325999 h 366086"/>
              <a:gd name="connsiteX9" fmla="*/ 265919 w 420948"/>
              <a:gd name="connsiteY9" fmla="*/ 359866 h 366086"/>
              <a:gd name="connsiteX10" fmla="*/ 304019 w 420948"/>
              <a:gd name="connsiteY10" fmla="*/ 359866 h 366086"/>
              <a:gd name="connsiteX11" fmla="*/ 244752 w 420948"/>
              <a:gd name="connsiteY11" fmla="*/ 296366 h 366086"/>
              <a:gd name="connsiteX12" fmla="*/ 206652 w 420948"/>
              <a:gd name="connsiteY12" fmla="*/ 262499 h 366086"/>
              <a:gd name="connsiteX13" fmla="*/ 206652 w 420948"/>
              <a:gd name="connsiteY13" fmla="*/ 152432 h 366086"/>
              <a:gd name="connsiteX14" fmla="*/ 240519 w 420948"/>
              <a:gd name="connsiteY14" fmla="*/ 127032 h 366086"/>
              <a:gd name="connsiteX15" fmla="*/ 329419 w 420948"/>
              <a:gd name="connsiteY15" fmla="*/ 131266 h 366086"/>
              <a:gd name="connsiteX16" fmla="*/ 418319 w 420948"/>
              <a:gd name="connsiteY16" fmla="*/ 135499 h 366086"/>
              <a:gd name="connsiteX17" fmla="*/ 392919 w 420948"/>
              <a:gd name="connsiteY17" fmla="*/ 63532 h 366086"/>
              <a:gd name="connsiteX18" fmla="*/ 346352 w 420948"/>
              <a:gd name="connsiteY18" fmla="*/ 63532 h 366086"/>
              <a:gd name="connsiteX19" fmla="*/ 320952 w 420948"/>
              <a:gd name="connsiteY19" fmla="*/ 76232 h 366086"/>
              <a:gd name="connsiteX20" fmla="*/ 282852 w 420948"/>
              <a:gd name="connsiteY20" fmla="*/ 55066 h 366086"/>
              <a:gd name="connsiteX21" fmla="*/ 223585 w 420948"/>
              <a:gd name="connsiteY21" fmla="*/ 32 h 36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0948" h="366086">
                <a:moveTo>
                  <a:pt x="223585" y="32"/>
                </a:moveTo>
                <a:cubicBezTo>
                  <a:pt x="203124" y="1443"/>
                  <a:pt x="171374" y="48715"/>
                  <a:pt x="160085" y="63532"/>
                </a:cubicBezTo>
                <a:cubicBezTo>
                  <a:pt x="148796" y="78349"/>
                  <a:pt x="157263" y="79760"/>
                  <a:pt x="155852" y="88932"/>
                </a:cubicBezTo>
                <a:cubicBezTo>
                  <a:pt x="154441" y="98104"/>
                  <a:pt x="158674" y="113627"/>
                  <a:pt x="151619" y="118566"/>
                </a:cubicBezTo>
                <a:cubicBezTo>
                  <a:pt x="144564" y="123505"/>
                  <a:pt x="136802" y="117861"/>
                  <a:pt x="113519" y="118566"/>
                </a:cubicBezTo>
                <a:cubicBezTo>
                  <a:pt x="90236" y="119272"/>
                  <a:pt x="28852" y="115744"/>
                  <a:pt x="11919" y="122799"/>
                </a:cubicBezTo>
                <a:cubicBezTo>
                  <a:pt x="-5014" y="129854"/>
                  <a:pt x="-2898" y="141849"/>
                  <a:pt x="11919" y="160899"/>
                </a:cubicBezTo>
                <a:cubicBezTo>
                  <a:pt x="26736" y="179949"/>
                  <a:pt x="100819" y="237099"/>
                  <a:pt x="100819" y="237099"/>
                </a:cubicBezTo>
                <a:cubicBezTo>
                  <a:pt x="132569" y="264616"/>
                  <a:pt x="174902" y="305538"/>
                  <a:pt x="202419" y="325999"/>
                </a:cubicBezTo>
                <a:cubicBezTo>
                  <a:pt x="229936" y="346460"/>
                  <a:pt x="248986" y="354222"/>
                  <a:pt x="265919" y="359866"/>
                </a:cubicBezTo>
                <a:cubicBezTo>
                  <a:pt x="282852" y="365510"/>
                  <a:pt x="307547" y="370449"/>
                  <a:pt x="304019" y="359866"/>
                </a:cubicBezTo>
                <a:cubicBezTo>
                  <a:pt x="300491" y="349283"/>
                  <a:pt x="260980" y="312594"/>
                  <a:pt x="244752" y="296366"/>
                </a:cubicBezTo>
                <a:cubicBezTo>
                  <a:pt x="228524" y="280138"/>
                  <a:pt x="213002" y="286488"/>
                  <a:pt x="206652" y="262499"/>
                </a:cubicBezTo>
                <a:cubicBezTo>
                  <a:pt x="200302" y="238510"/>
                  <a:pt x="201008" y="175010"/>
                  <a:pt x="206652" y="152432"/>
                </a:cubicBezTo>
                <a:cubicBezTo>
                  <a:pt x="212296" y="129854"/>
                  <a:pt x="220058" y="130560"/>
                  <a:pt x="240519" y="127032"/>
                </a:cubicBezTo>
                <a:cubicBezTo>
                  <a:pt x="260980" y="123504"/>
                  <a:pt x="329419" y="131266"/>
                  <a:pt x="329419" y="131266"/>
                </a:cubicBezTo>
                <a:cubicBezTo>
                  <a:pt x="359052" y="132677"/>
                  <a:pt x="407736" y="146788"/>
                  <a:pt x="418319" y="135499"/>
                </a:cubicBezTo>
                <a:cubicBezTo>
                  <a:pt x="428902" y="124210"/>
                  <a:pt x="404913" y="75526"/>
                  <a:pt x="392919" y="63532"/>
                </a:cubicBezTo>
                <a:cubicBezTo>
                  <a:pt x="380925" y="51538"/>
                  <a:pt x="358346" y="61415"/>
                  <a:pt x="346352" y="63532"/>
                </a:cubicBezTo>
                <a:cubicBezTo>
                  <a:pt x="334358" y="65649"/>
                  <a:pt x="331535" y="77643"/>
                  <a:pt x="320952" y="76232"/>
                </a:cubicBezTo>
                <a:cubicBezTo>
                  <a:pt x="310369" y="74821"/>
                  <a:pt x="297669" y="67060"/>
                  <a:pt x="282852" y="55066"/>
                </a:cubicBezTo>
                <a:cubicBezTo>
                  <a:pt x="268035" y="43072"/>
                  <a:pt x="244046" y="-1379"/>
                  <a:pt x="223585" y="3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4" descr="http://www.ultimateflags.com/images/P/buy_croatia_flag-01-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85" y="5264438"/>
            <a:ext cx="96344" cy="61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1" name="Egyenes összekötő nyíllal 14340"/>
          <p:cNvCxnSpPr/>
          <p:nvPr/>
        </p:nvCxnSpPr>
        <p:spPr>
          <a:xfrm>
            <a:off x="3347864" y="2636912"/>
            <a:ext cx="1642721" cy="24853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4364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1763688" y="1812635"/>
            <a:ext cx="2291889" cy="7802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zövegdoboz 34"/>
          <p:cNvSpPr txBox="1"/>
          <p:nvPr/>
        </p:nvSpPr>
        <p:spPr>
          <a:xfrm>
            <a:off x="1728227" y="1815102"/>
            <a:ext cx="2351626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Single</a:t>
            </a:r>
            <a:r>
              <a:rPr lang="hu-HU" sz="1400" b="1" dirty="0" smtClean="0"/>
              <a:t> centre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small</a:t>
            </a:r>
            <a:r>
              <a:rPr lang="hu-HU" sz="1400" dirty="0" smtClean="0"/>
              <a:t> </a:t>
            </a:r>
            <a:r>
              <a:rPr lang="hu-HU" sz="1400" dirty="0" err="1" smtClean="0"/>
              <a:t>number</a:t>
            </a:r>
            <a:r>
              <a:rPr lang="hu-HU" sz="1400" dirty="0" smtClean="0"/>
              <a:t> of </a:t>
            </a:r>
            <a:r>
              <a:rPr lang="hu-HU" sz="1400" dirty="0" err="1" smtClean="0"/>
              <a:t>patients</a:t>
            </a:r>
            <a:r>
              <a:rPr lang="hu-HU" sz="1400" dirty="0" smtClean="0"/>
              <a:t>, </a:t>
            </a:r>
            <a:r>
              <a:rPr lang="hu-HU" sz="1400" b="1" dirty="0" err="1" smtClean="0"/>
              <a:t>retrospective</a:t>
            </a:r>
            <a:r>
              <a:rPr lang="hu-HU" sz="1400" dirty="0" smtClean="0"/>
              <a:t> and</a:t>
            </a:r>
          </a:p>
          <a:p>
            <a:pPr algn="ctr"/>
            <a:r>
              <a:rPr lang="hu-HU" sz="1400" b="1" dirty="0" err="1"/>
              <a:t>i</a:t>
            </a:r>
            <a:r>
              <a:rPr lang="hu-HU" sz="1400" b="1" dirty="0" err="1" smtClean="0"/>
              <a:t>nsufficient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analyses</a:t>
            </a:r>
            <a:endParaRPr lang="en-GB" sz="1400" dirty="0"/>
          </a:p>
        </p:txBody>
      </p:sp>
      <p:sp>
        <p:nvSpPr>
          <p:cNvPr id="29" name="Szabadkézi sokszög 28"/>
          <p:cNvSpPr/>
          <p:nvPr/>
        </p:nvSpPr>
        <p:spPr>
          <a:xfrm>
            <a:off x="4911448" y="5122301"/>
            <a:ext cx="420948" cy="366086"/>
          </a:xfrm>
          <a:custGeom>
            <a:avLst/>
            <a:gdLst>
              <a:gd name="connsiteX0" fmla="*/ 223585 w 420948"/>
              <a:gd name="connsiteY0" fmla="*/ 32 h 366086"/>
              <a:gd name="connsiteX1" fmla="*/ 160085 w 420948"/>
              <a:gd name="connsiteY1" fmla="*/ 63532 h 366086"/>
              <a:gd name="connsiteX2" fmla="*/ 155852 w 420948"/>
              <a:gd name="connsiteY2" fmla="*/ 88932 h 366086"/>
              <a:gd name="connsiteX3" fmla="*/ 151619 w 420948"/>
              <a:gd name="connsiteY3" fmla="*/ 118566 h 366086"/>
              <a:gd name="connsiteX4" fmla="*/ 113519 w 420948"/>
              <a:gd name="connsiteY4" fmla="*/ 118566 h 366086"/>
              <a:gd name="connsiteX5" fmla="*/ 11919 w 420948"/>
              <a:gd name="connsiteY5" fmla="*/ 122799 h 366086"/>
              <a:gd name="connsiteX6" fmla="*/ 11919 w 420948"/>
              <a:gd name="connsiteY6" fmla="*/ 160899 h 366086"/>
              <a:gd name="connsiteX7" fmla="*/ 100819 w 420948"/>
              <a:gd name="connsiteY7" fmla="*/ 237099 h 366086"/>
              <a:gd name="connsiteX8" fmla="*/ 202419 w 420948"/>
              <a:gd name="connsiteY8" fmla="*/ 325999 h 366086"/>
              <a:gd name="connsiteX9" fmla="*/ 265919 w 420948"/>
              <a:gd name="connsiteY9" fmla="*/ 359866 h 366086"/>
              <a:gd name="connsiteX10" fmla="*/ 304019 w 420948"/>
              <a:gd name="connsiteY10" fmla="*/ 359866 h 366086"/>
              <a:gd name="connsiteX11" fmla="*/ 244752 w 420948"/>
              <a:gd name="connsiteY11" fmla="*/ 296366 h 366086"/>
              <a:gd name="connsiteX12" fmla="*/ 206652 w 420948"/>
              <a:gd name="connsiteY12" fmla="*/ 262499 h 366086"/>
              <a:gd name="connsiteX13" fmla="*/ 206652 w 420948"/>
              <a:gd name="connsiteY13" fmla="*/ 152432 h 366086"/>
              <a:gd name="connsiteX14" fmla="*/ 240519 w 420948"/>
              <a:gd name="connsiteY14" fmla="*/ 127032 h 366086"/>
              <a:gd name="connsiteX15" fmla="*/ 329419 w 420948"/>
              <a:gd name="connsiteY15" fmla="*/ 131266 h 366086"/>
              <a:gd name="connsiteX16" fmla="*/ 418319 w 420948"/>
              <a:gd name="connsiteY16" fmla="*/ 135499 h 366086"/>
              <a:gd name="connsiteX17" fmla="*/ 392919 w 420948"/>
              <a:gd name="connsiteY17" fmla="*/ 63532 h 366086"/>
              <a:gd name="connsiteX18" fmla="*/ 346352 w 420948"/>
              <a:gd name="connsiteY18" fmla="*/ 63532 h 366086"/>
              <a:gd name="connsiteX19" fmla="*/ 320952 w 420948"/>
              <a:gd name="connsiteY19" fmla="*/ 76232 h 366086"/>
              <a:gd name="connsiteX20" fmla="*/ 282852 w 420948"/>
              <a:gd name="connsiteY20" fmla="*/ 55066 h 366086"/>
              <a:gd name="connsiteX21" fmla="*/ 223585 w 420948"/>
              <a:gd name="connsiteY21" fmla="*/ 32 h 36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0948" h="366086">
                <a:moveTo>
                  <a:pt x="223585" y="32"/>
                </a:moveTo>
                <a:cubicBezTo>
                  <a:pt x="203124" y="1443"/>
                  <a:pt x="171374" y="48715"/>
                  <a:pt x="160085" y="63532"/>
                </a:cubicBezTo>
                <a:cubicBezTo>
                  <a:pt x="148796" y="78349"/>
                  <a:pt x="157263" y="79760"/>
                  <a:pt x="155852" y="88932"/>
                </a:cubicBezTo>
                <a:cubicBezTo>
                  <a:pt x="154441" y="98104"/>
                  <a:pt x="158674" y="113627"/>
                  <a:pt x="151619" y="118566"/>
                </a:cubicBezTo>
                <a:cubicBezTo>
                  <a:pt x="144564" y="123505"/>
                  <a:pt x="136802" y="117861"/>
                  <a:pt x="113519" y="118566"/>
                </a:cubicBezTo>
                <a:cubicBezTo>
                  <a:pt x="90236" y="119272"/>
                  <a:pt x="28852" y="115744"/>
                  <a:pt x="11919" y="122799"/>
                </a:cubicBezTo>
                <a:cubicBezTo>
                  <a:pt x="-5014" y="129854"/>
                  <a:pt x="-2898" y="141849"/>
                  <a:pt x="11919" y="160899"/>
                </a:cubicBezTo>
                <a:cubicBezTo>
                  <a:pt x="26736" y="179949"/>
                  <a:pt x="100819" y="237099"/>
                  <a:pt x="100819" y="237099"/>
                </a:cubicBezTo>
                <a:cubicBezTo>
                  <a:pt x="132569" y="264616"/>
                  <a:pt x="174902" y="305538"/>
                  <a:pt x="202419" y="325999"/>
                </a:cubicBezTo>
                <a:cubicBezTo>
                  <a:pt x="229936" y="346460"/>
                  <a:pt x="248986" y="354222"/>
                  <a:pt x="265919" y="359866"/>
                </a:cubicBezTo>
                <a:cubicBezTo>
                  <a:pt x="282852" y="365510"/>
                  <a:pt x="307547" y="370449"/>
                  <a:pt x="304019" y="359866"/>
                </a:cubicBezTo>
                <a:cubicBezTo>
                  <a:pt x="300491" y="349283"/>
                  <a:pt x="260980" y="312594"/>
                  <a:pt x="244752" y="296366"/>
                </a:cubicBezTo>
                <a:cubicBezTo>
                  <a:pt x="228524" y="280138"/>
                  <a:pt x="213002" y="286488"/>
                  <a:pt x="206652" y="262499"/>
                </a:cubicBezTo>
                <a:cubicBezTo>
                  <a:pt x="200302" y="238510"/>
                  <a:pt x="201008" y="175010"/>
                  <a:pt x="206652" y="152432"/>
                </a:cubicBezTo>
                <a:cubicBezTo>
                  <a:pt x="212296" y="129854"/>
                  <a:pt x="220058" y="130560"/>
                  <a:pt x="240519" y="127032"/>
                </a:cubicBezTo>
                <a:cubicBezTo>
                  <a:pt x="260980" y="123504"/>
                  <a:pt x="329419" y="131266"/>
                  <a:pt x="329419" y="131266"/>
                </a:cubicBezTo>
                <a:cubicBezTo>
                  <a:pt x="359052" y="132677"/>
                  <a:pt x="407736" y="146788"/>
                  <a:pt x="418319" y="135499"/>
                </a:cubicBezTo>
                <a:cubicBezTo>
                  <a:pt x="428902" y="124210"/>
                  <a:pt x="404913" y="75526"/>
                  <a:pt x="392919" y="63532"/>
                </a:cubicBezTo>
                <a:cubicBezTo>
                  <a:pt x="380925" y="51538"/>
                  <a:pt x="358346" y="61415"/>
                  <a:pt x="346352" y="63532"/>
                </a:cubicBezTo>
                <a:cubicBezTo>
                  <a:pt x="334358" y="65649"/>
                  <a:pt x="331535" y="77643"/>
                  <a:pt x="320952" y="76232"/>
                </a:cubicBezTo>
                <a:cubicBezTo>
                  <a:pt x="310369" y="74821"/>
                  <a:pt x="297669" y="67060"/>
                  <a:pt x="282852" y="55066"/>
                </a:cubicBezTo>
                <a:cubicBezTo>
                  <a:pt x="268035" y="43072"/>
                  <a:pt x="244046" y="-1379"/>
                  <a:pt x="223585" y="3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4" descr="http://www.ultimateflags.com/images/P/buy_croatia_flag-01-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85" y="5264438"/>
            <a:ext cx="96344" cy="61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1" name="Egyenes összekötő nyíllal 14340"/>
          <p:cNvCxnSpPr/>
          <p:nvPr/>
        </p:nvCxnSpPr>
        <p:spPr>
          <a:xfrm>
            <a:off x="3347864" y="2636912"/>
            <a:ext cx="1642721" cy="24853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8334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40117" y="686917"/>
            <a:ext cx="5166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 OF GENERAL REGISTRY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upload.wikimedia.org/wikipedia/commons/thumb/3/39/Europe_polar_stereographic_Caucasus_Urals_boundary.svg/2000px-Europe_polar_stereographic_Caucasus_Urals_boundar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1417811"/>
            <a:ext cx="6473898" cy="503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2789124" y="3572976"/>
            <a:ext cx="4073905" cy="165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zövegdoboz 34"/>
          <p:cNvSpPr txBox="1"/>
          <p:nvPr/>
        </p:nvSpPr>
        <p:spPr>
          <a:xfrm>
            <a:off x="2740117" y="3616258"/>
            <a:ext cx="438933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err="1" smtClean="0">
                <a:solidFill>
                  <a:srgbClr val="FF0000"/>
                </a:solidFill>
              </a:rPr>
              <a:t>What</a:t>
            </a:r>
            <a:r>
              <a:rPr lang="hu-HU" sz="4800" b="1" dirty="0" smtClean="0">
                <a:solidFill>
                  <a:srgbClr val="FF0000"/>
                </a:solidFill>
              </a:rPr>
              <a:t> </a:t>
            </a:r>
            <a:r>
              <a:rPr lang="hu-HU" sz="4800" b="1" dirty="0" err="1" smtClean="0">
                <a:solidFill>
                  <a:srgbClr val="FF0000"/>
                </a:solidFill>
              </a:rPr>
              <a:t>do</a:t>
            </a:r>
            <a:r>
              <a:rPr lang="hu-HU" sz="4800" b="1" dirty="0" smtClean="0">
                <a:solidFill>
                  <a:srgbClr val="FF0000"/>
                </a:solidFill>
              </a:rPr>
              <a:t> </a:t>
            </a:r>
            <a:r>
              <a:rPr lang="hu-HU" sz="4800" b="1" dirty="0" err="1" smtClean="0">
                <a:solidFill>
                  <a:srgbClr val="FF0000"/>
                </a:solidFill>
              </a:rPr>
              <a:t>we</a:t>
            </a:r>
            <a:r>
              <a:rPr lang="hu-HU" sz="4800" b="1" dirty="0" smtClean="0">
                <a:solidFill>
                  <a:srgbClr val="FF0000"/>
                </a:solidFill>
              </a:rPr>
              <a:t> </a:t>
            </a:r>
            <a:r>
              <a:rPr lang="hu-HU" sz="4800" b="1" dirty="0" err="1" smtClean="0">
                <a:solidFill>
                  <a:srgbClr val="FF0000"/>
                </a:solidFill>
              </a:rPr>
              <a:t>offer</a:t>
            </a:r>
            <a:r>
              <a:rPr lang="hu-HU" sz="4800" b="1" dirty="0" smtClean="0">
                <a:solidFill>
                  <a:srgbClr val="FF0000"/>
                </a:solidFill>
              </a:rPr>
              <a:t>?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942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4af1553-5336-43b4-90cf-e7af6955b337.mdb"/>
  <p:tag name="ARS_RESPONSE_PERSONNUM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50"/>
  <p:tag name="ARS_SLIDE_PARTICIPANTNUM" val="1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772</Words>
  <Application>Microsoft Office PowerPoint</Application>
  <PresentationFormat>Diavetítés a képernyőre (4:3 oldalarány)</PresentationFormat>
  <Paragraphs>156</Paragraphs>
  <Slides>16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Office-téma</vt:lpstr>
      <vt:lpstr>1_Office-téma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SZTE</cp:lastModifiedBy>
  <cp:revision>176</cp:revision>
  <dcterms:modified xsi:type="dcterms:W3CDTF">2015-11-16T08:29:01Z</dcterms:modified>
</cp:coreProperties>
</file>